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aleway"/>
      <p:regular r:id="rId28"/>
      <p:bold r:id="rId29"/>
      <p:italic r:id="rId30"/>
      <p:boldItalic r:id="rId31"/>
    </p:embeddedFont>
    <p:embeddedFont>
      <p:font typeface="Playfair Display"/>
      <p:bold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6.xml"/><Relationship Id="rId33" Type="http://schemas.openxmlformats.org/officeDocument/2006/relationships/font" Target="fonts/PlayfairDisplay-boldItalic.fntdata"/><Relationship Id="rId10" Type="http://schemas.openxmlformats.org/officeDocument/2006/relationships/slide" Target="slides/slide5.xml"/><Relationship Id="rId32" Type="http://schemas.openxmlformats.org/officeDocument/2006/relationships/font" Target="fonts/PlayfairDisplay-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1a393b1d8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g31a393b1d8d_1_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1a393b1d8d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g31a393b1d8d_1_10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1a393b1d8d_1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g31a393b1d8d_1_10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1a393b1d8d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g31a393b1d8d_1_1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1a393b1d8d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g31a393b1d8d_1_1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1a393b1d8d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g31a393b1d8d_1_1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1a393b1d8d_1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g31a393b1d8d_1_1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1a393b1d8d_1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31a393b1d8d_1_1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1a393b1d8d_1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g31a393b1d8d_1_1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1a393b1d8d_1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g31a393b1d8d_1_15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1a393b1d8d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g31a393b1d8d_1_16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31a393b1d8d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g31a393b1d8d_1_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1a393b1d8d_1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g31a393b1d8d_1_17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1a393b1d8d_1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g31a393b1d8d_1_20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1a393b1d8d_1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g31a393b1d8d_1_2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1a393b1d8d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g31a393b1d8d_1_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1a393b1d8d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g31a393b1d8d_1_5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1a393b1d8d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g31a393b1d8d_1_6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1a393b1d8d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g31a393b1d8d_1_7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1a393b1d8d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g31a393b1d8d_1_8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1a393b1d8d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g31a393b1d8d_1_8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1a393b1d8d_1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31a393b1d8d_1_9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grpSp>
        <p:nvGrpSpPr>
          <p:cNvPr id="54" name="Google Shape;54;p13"/>
          <p:cNvGrpSpPr/>
          <p:nvPr/>
        </p:nvGrpSpPr>
        <p:grpSpPr>
          <a:xfrm>
            <a:off x="4400910" y="1795763"/>
            <a:ext cx="4228740" cy="1581183"/>
            <a:chOff x="0" y="85725"/>
            <a:chExt cx="11276640" cy="4216489"/>
          </a:xfrm>
        </p:grpSpPr>
        <p:sp>
          <p:nvSpPr>
            <p:cNvPr id="55" name="Google Shape;55;p13"/>
            <p:cNvSpPr txBox="1"/>
            <p:nvPr/>
          </p:nvSpPr>
          <p:spPr>
            <a:xfrm>
              <a:off x="0" y="85725"/>
              <a:ext cx="11276640" cy="3282951"/>
            </a:xfrm>
            <a:prstGeom prst="rect">
              <a:avLst/>
            </a:prstGeom>
            <a:noFill/>
            <a:ln>
              <a:noFill/>
            </a:ln>
          </p:spPr>
          <p:txBody>
            <a:bodyPr anchorCtr="0" anchor="t" bIns="0" lIns="0" spcFirstLastPara="1" rIns="0" wrap="square" tIns="0">
              <a:spAutoFit/>
            </a:bodyPr>
            <a:lstStyle/>
            <a:p>
              <a:pPr indent="0" lvl="0" marL="0" marR="0" rtl="0" algn="ctr">
                <a:lnSpc>
                  <a:spcPct val="106866"/>
                </a:lnSpc>
                <a:spcBef>
                  <a:spcPts val="0"/>
                </a:spcBef>
                <a:spcAft>
                  <a:spcPts val="0"/>
                </a:spcAft>
                <a:buNone/>
              </a:pPr>
              <a:r>
                <a:rPr b="1" i="0" lang="en" sz="4500" u="none" cap="none" strike="noStrike">
                  <a:solidFill>
                    <a:srgbClr val="7D5DAB"/>
                  </a:solidFill>
                  <a:latin typeface="Arial"/>
                  <a:ea typeface="Arial"/>
                  <a:cs typeface="Arial"/>
                  <a:sym typeface="Arial"/>
                </a:rPr>
                <a:t>Predictive Modelling</a:t>
              </a:r>
              <a:endParaRPr sz="1100"/>
            </a:p>
          </p:txBody>
        </p:sp>
        <p:sp>
          <p:nvSpPr>
            <p:cNvPr id="56" name="Google Shape;56;p13"/>
            <p:cNvSpPr txBox="1"/>
            <p:nvPr/>
          </p:nvSpPr>
          <p:spPr>
            <a:xfrm>
              <a:off x="0" y="3753730"/>
              <a:ext cx="11276640" cy="548484"/>
            </a:xfrm>
            <a:prstGeom prst="rect">
              <a:avLst/>
            </a:prstGeom>
            <a:noFill/>
            <a:ln>
              <a:noFill/>
            </a:ln>
          </p:spPr>
          <p:txBody>
            <a:bodyPr anchorCtr="0" anchor="t" bIns="0" lIns="0" spcFirstLastPara="1" rIns="0" wrap="square" tIns="0">
              <a:spAutoFit/>
            </a:bodyPr>
            <a:lstStyle/>
            <a:p>
              <a:pPr indent="0" lvl="0" marL="0" marR="0" rtl="0" algn="ctr">
                <a:lnSpc>
                  <a:spcPct val="140047"/>
                </a:lnSpc>
                <a:spcBef>
                  <a:spcPts val="0"/>
                </a:spcBef>
                <a:spcAft>
                  <a:spcPts val="0"/>
                </a:spcAft>
                <a:buNone/>
              </a:pPr>
              <a:r>
                <a:rPr b="1" i="0" lang="en" sz="1300" u="none" cap="none" strike="noStrike">
                  <a:solidFill>
                    <a:srgbClr val="567D8D"/>
                  </a:solidFill>
                  <a:latin typeface="Arial"/>
                  <a:ea typeface="Arial"/>
                  <a:cs typeface="Arial"/>
                  <a:sym typeface="Arial"/>
                </a:rPr>
                <a:t>For COVID-19 in public health</a:t>
              </a:r>
              <a:endParaRPr sz="1100"/>
            </a:p>
          </p:txBody>
        </p:sp>
      </p:grpSp>
      <p:sp>
        <p:nvSpPr>
          <p:cNvPr id="57" name="Google Shape;57;p13"/>
          <p:cNvSpPr txBox="1"/>
          <p:nvPr/>
        </p:nvSpPr>
        <p:spPr>
          <a:xfrm>
            <a:off x="5035184" y="4431163"/>
            <a:ext cx="2642100" cy="480300"/>
          </a:xfrm>
          <a:prstGeom prst="rect">
            <a:avLst/>
          </a:prstGeom>
          <a:noFill/>
          <a:ln>
            <a:noFill/>
          </a:ln>
        </p:spPr>
        <p:txBody>
          <a:bodyPr anchorCtr="0" anchor="t" bIns="0" lIns="0" spcFirstLastPara="1" rIns="0" wrap="square" tIns="0">
            <a:spAutoFit/>
          </a:bodyPr>
          <a:lstStyle/>
          <a:p>
            <a:pPr indent="0" lvl="0" marL="0" marR="0" rtl="0" algn="ctr">
              <a:lnSpc>
                <a:spcPct val="140047"/>
              </a:lnSpc>
              <a:spcBef>
                <a:spcPts val="0"/>
              </a:spcBef>
              <a:spcAft>
                <a:spcPts val="0"/>
              </a:spcAft>
              <a:buNone/>
            </a:pPr>
            <a:r>
              <a:rPr b="1" lang="en" sz="1300">
                <a:solidFill>
                  <a:srgbClr val="7D5DAB"/>
                </a:solidFill>
              </a:rPr>
              <a:t>Faith Isobo</a:t>
            </a:r>
            <a:endParaRPr sz="1100"/>
          </a:p>
          <a:p>
            <a:pPr indent="0" lvl="0" marL="0" marR="0" rtl="0" algn="ctr">
              <a:lnSpc>
                <a:spcPct val="140047"/>
              </a:lnSpc>
              <a:spcBef>
                <a:spcPts val="0"/>
              </a:spcBef>
              <a:spcAft>
                <a:spcPts val="0"/>
              </a:spcAft>
              <a:buNone/>
            </a:pPr>
            <a:r>
              <a:rPr b="1" i="0" lang="en" sz="1300" u="none" cap="none" strike="noStrike">
                <a:solidFill>
                  <a:srgbClr val="7D5DAB"/>
                </a:solidFill>
                <a:latin typeface="Arial"/>
                <a:ea typeface="Arial"/>
                <a:cs typeface="Arial"/>
                <a:sym typeface="Arial"/>
              </a:rPr>
              <a:t>FE/23/</a:t>
            </a:r>
            <a:r>
              <a:rPr b="1" lang="en" sz="1300">
                <a:solidFill>
                  <a:srgbClr val="7D5DAB"/>
                </a:solidFill>
              </a:rPr>
              <a:t>67501522</a:t>
            </a:r>
            <a:endParaRPr sz="1100"/>
          </a:p>
        </p:txBody>
      </p:sp>
      <p:sp>
        <p:nvSpPr>
          <p:cNvPr id="58" name="Google Shape;58;p13"/>
          <p:cNvSpPr/>
          <p:nvPr/>
        </p:nvSpPr>
        <p:spPr>
          <a:xfrm rot="4287844">
            <a:off x="268186" y="691793"/>
            <a:ext cx="4634804" cy="3302297"/>
          </a:xfrm>
          <a:custGeom>
            <a:rect b="b" l="l" r="r" t="t"/>
            <a:pathLst>
              <a:path extrusionOk="0" h="6604595" w="9269607">
                <a:moveTo>
                  <a:pt x="0" y="0"/>
                </a:moveTo>
                <a:lnTo>
                  <a:pt x="9269608" y="0"/>
                </a:lnTo>
                <a:lnTo>
                  <a:pt x="9269608" y="6604596"/>
                </a:lnTo>
                <a:lnTo>
                  <a:pt x="0" y="6604596"/>
                </a:lnTo>
                <a:lnTo>
                  <a:pt x="0" y="0"/>
                </a:lnTo>
                <a:close/>
              </a:path>
            </a:pathLst>
          </a:custGeom>
          <a:blipFill rotWithShape="1">
            <a:blip r:embed="rId3">
              <a:alphaModFix/>
            </a:blip>
            <a:stretch>
              <a:fillRect b="0" l="0" r="0" t="0"/>
            </a:stretch>
          </a:blipFill>
          <a:ln>
            <a:noFill/>
          </a:ln>
        </p:spPr>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nvSpPr>
        <p:spPr>
          <a:xfrm>
            <a:off x="4391611" y="740888"/>
            <a:ext cx="4238039" cy="151261"/>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sp>
        <p:nvSpPr>
          <p:cNvPr id="148" name="Google Shape;148;p22"/>
          <p:cNvSpPr/>
          <p:nvPr/>
        </p:nvSpPr>
        <p:spPr>
          <a:xfrm>
            <a:off x="1" y="0"/>
            <a:ext cx="1723603" cy="5143500"/>
          </a:xfrm>
          <a:prstGeom prst="rect">
            <a:avLst/>
          </a:prstGeom>
          <a:solidFill>
            <a:srgbClr val="7D5DAB"/>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49" name="Google Shape;149;p22"/>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50" name="Google Shape;150;p22"/>
          <p:cNvPicPr preferRelativeResize="0"/>
          <p:nvPr/>
        </p:nvPicPr>
        <p:blipFill rotWithShape="1">
          <a:blip r:embed="rId3">
            <a:alphaModFix/>
          </a:blip>
          <a:srcRect b="0" l="0" r="0" t="0"/>
          <a:stretch/>
        </p:blipFill>
        <p:spPr>
          <a:xfrm>
            <a:off x="1923949" y="287811"/>
            <a:ext cx="7163648" cy="434133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3"/>
          <p:cNvSpPr txBox="1"/>
          <p:nvPr/>
        </p:nvSpPr>
        <p:spPr>
          <a:xfrm>
            <a:off x="4391611" y="740888"/>
            <a:ext cx="4238039" cy="151261"/>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sp>
        <p:nvSpPr>
          <p:cNvPr id="156" name="Google Shape;156;p23"/>
          <p:cNvSpPr/>
          <p:nvPr/>
        </p:nvSpPr>
        <p:spPr>
          <a:xfrm>
            <a:off x="1" y="0"/>
            <a:ext cx="1723603" cy="5143500"/>
          </a:xfrm>
          <a:prstGeom prst="rect">
            <a:avLst/>
          </a:prstGeom>
          <a:solidFill>
            <a:srgbClr val="265F95"/>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57" name="Google Shape;157;p23"/>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58" name="Google Shape;158;p23"/>
          <p:cNvPicPr preferRelativeResize="0"/>
          <p:nvPr/>
        </p:nvPicPr>
        <p:blipFill rotWithShape="1">
          <a:blip r:embed="rId3">
            <a:alphaModFix/>
          </a:blip>
          <a:srcRect b="0" l="0" r="0" t="0"/>
          <a:stretch/>
        </p:blipFill>
        <p:spPr>
          <a:xfrm>
            <a:off x="1723603" y="123368"/>
            <a:ext cx="7292861" cy="490069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4"/>
          <p:cNvSpPr txBox="1"/>
          <p:nvPr/>
        </p:nvSpPr>
        <p:spPr>
          <a:xfrm>
            <a:off x="4391611" y="740888"/>
            <a:ext cx="4238039" cy="151261"/>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sp>
        <p:nvSpPr>
          <p:cNvPr id="164" name="Google Shape;164;p24"/>
          <p:cNvSpPr/>
          <p:nvPr/>
        </p:nvSpPr>
        <p:spPr>
          <a:xfrm>
            <a:off x="1" y="0"/>
            <a:ext cx="1723603" cy="5143500"/>
          </a:xfrm>
          <a:prstGeom prst="rect">
            <a:avLst/>
          </a:prstGeom>
          <a:solidFill>
            <a:srgbClr val="4C9E73"/>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65" name="Google Shape;165;p24"/>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66" name="Google Shape;166;p24"/>
          <p:cNvPicPr preferRelativeResize="0"/>
          <p:nvPr/>
        </p:nvPicPr>
        <p:blipFill rotWithShape="1">
          <a:blip r:embed="rId3">
            <a:alphaModFix/>
          </a:blip>
          <a:srcRect b="0" l="0" r="0" t="0"/>
          <a:stretch/>
        </p:blipFill>
        <p:spPr>
          <a:xfrm>
            <a:off x="1851139" y="94394"/>
            <a:ext cx="7079673" cy="495471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nvSpPr>
        <p:spPr>
          <a:xfrm>
            <a:off x="4391611" y="740888"/>
            <a:ext cx="4238039" cy="151261"/>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sp>
        <p:nvSpPr>
          <p:cNvPr id="172" name="Google Shape;172;p25"/>
          <p:cNvSpPr/>
          <p:nvPr/>
        </p:nvSpPr>
        <p:spPr>
          <a:xfrm>
            <a:off x="1" y="0"/>
            <a:ext cx="1723603" cy="5143500"/>
          </a:xfrm>
          <a:prstGeom prst="rect">
            <a:avLst/>
          </a:prstGeom>
          <a:solidFill>
            <a:srgbClr val="46327E"/>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73" name="Google Shape;173;p25"/>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74" name="Google Shape;174;p25"/>
          <p:cNvPicPr preferRelativeResize="0"/>
          <p:nvPr/>
        </p:nvPicPr>
        <p:blipFill rotWithShape="1">
          <a:blip r:embed="rId3">
            <a:alphaModFix/>
          </a:blip>
          <a:srcRect b="0" l="0" r="0" t="0"/>
          <a:stretch/>
        </p:blipFill>
        <p:spPr>
          <a:xfrm>
            <a:off x="1926404" y="128744"/>
            <a:ext cx="7027524" cy="48722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6"/>
          <p:cNvSpPr txBox="1"/>
          <p:nvPr/>
        </p:nvSpPr>
        <p:spPr>
          <a:xfrm>
            <a:off x="4391611" y="740888"/>
            <a:ext cx="4238039" cy="151261"/>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sp>
        <p:nvSpPr>
          <p:cNvPr id="180" name="Google Shape;180;p26"/>
          <p:cNvSpPr/>
          <p:nvPr/>
        </p:nvSpPr>
        <p:spPr>
          <a:xfrm>
            <a:off x="1" y="0"/>
            <a:ext cx="1723603" cy="5143500"/>
          </a:xfrm>
          <a:prstGeom prst="rect">
            <a:avLst/>
          </a:prstGeom>
          <a:solidFill>
            <a:srgbClr val="1FA187"/>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81" name="Google Shape;181;p26"/>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82" name="Google Shape;182;p26"/>
          <p:cNvPicPr preferRelativeResize="0"/>
          <p:nvPr/>
        </p:nvPicPr>
        <p:blipFill rotWithShape="1">
          <a:blip r:embed="rId3">
            <a:alphaModFix/>
          </a:blip>
          <a:srcRect b="0" l="0" r="0" t="0"/>
          <a:stretch/>
        </p:blipFill>
        <p:spPr>
          <a:xfrm>
            <a:off x="1851138" y="138701"/>
            <a:ext cx="7149023" cy="486224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alpha val="61960"/>
          </a:schemeClr>
        </a:solidFill>
      </p:bgPr>
    </p:bg>
    <p:spTree>
      <p:nvGrpSpPr>
        <p:cNvPr id="186" name="Shape 186"/>
        <p:cNvGrpSpPr/>
        <p:nvPr/>
      </p:nvGrpSpPr>
      <p:grpSpPr>
        <a:xfrm>
          <a:off x="0" y="0"/>
          <a:ext cx="0" cy="0"/>
          <a:chOff x="0" y="0"/>
          <a:chExt cx="0" cy="0"/>
        </a:xfrm>
      </p:grpSpPr>
      <p:sp>
        <p:nvSpPr>
          <p:cNvPr id="187" name="Google Shape;187;p27"/>
          <p:cNvSpPr txBox="1"/>
          <p:nvPr/>
        </p:nvSpPr>
        <p:spPr>
          <a:xfrm>
            <a:off x="4391611" y="740888"/>
            <a:ext cx="4238039" cy="151261"/>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sp>
        <p:nvSpPr>
          <p:cNvPr id="188" name="Google Shape;188;p27"/>
          <p:cNvSpPr/>
          <p:nvPr/>
        </p:nvSpPr>
        <p:spPr>
          <a:xfrm>
            <a:off x="1" y="0"/>
            <a:ext cx="1723603" cy="5143500"/>
          </a:xfrm>
          <a:prstGeom prst="rect">
            <a:avLst/>
          </a:prstGeom>
          <a:gradFill>
            <a:gsLst>
              <a:gs pos="0">
                <a:srgbClr val="90EE90"/>
              </a:gs>
              <a:gs pos="46000">
                <a:srgbClr val="90EE90"/>
              </a:gs>
              <a:gs pos="70000">
                <a:srgbClr val="FA8072"/>
              </a:gs>
              <a:gs pos="79000">
                <a:srgbClr val="A9BEE4"/>
              </a:gs>
              <a:gs pos="94000">
                <a:srgbClr val="87CEEB"/>
              </a:gs>
              <a:gs pos="100000">
                <a:srgbClr val="87CEEB"/>
              </a:gs>
            </a:gsLst>
            <a:lin ang="5400000"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89" name="Google Shape;189;p27"/>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90" name="Google Shape;190;p27"/>
          <p:cNvPicPr preferRelativeResize="0"/>
          <p:nvPr/>
        </p:nvPicPr>
        <p:blipFill rotWithShape="1">
          <a:blip r:embed="rId3">
            <a:alphaModFix/>
          </a:blip>
          <a:srcRect b="0" l="0" r="0" t="0"/>
          <a:stretch/>
        </p:blipFill>
        <p:spPr>
          <a:xfrm>
            <a:off x="1787703" y="107878"/>
            <a:ext cx="7220165" cy="500937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8"/>
          <p:cNvSpPr txBox="1"/>
          <p:nvPr/>
        </p:nvSpPr>
        <p:spPr>
          <a:xfrm>
            <a:off x="4391611" y="740888"/>
            <a:ext cx="4238039" cy="151261"/>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sp>
        <p:nvSpPr>
          <p:cNvPr id="196" name="Google Shape;196;p28"/>
          <p:cNvSpPr/>
          <p:nvPr/>
        </p:nvSpPr>
        <p:spPr>
          <a:xfrm>
            <a:off x="1" y="0"/>
            <a:ext cx="1723603" cy="5143500"/>
          </a:xfrm>
          <a:prstGeom prst="rect">
            <a:avLst/>
          </a:prstGeom>
          <a:solidFill>
            <a:srgbClr val="95A3C3"/>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97" name="Google Shape;197;p28"/>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98" name="Google Shape;198;p28"/>
          <p:cNvPicPr preferRelativeResize="0"/>
          <p:nvPr/>
        </p:nvPicPr>
        <p:blipFill rotWithShape="1">
          <a:blip r:embed="rId3">
            <a:alphaModFix/>
          </a:blip>
          <a:srcRect b="0" l="0" r="0" t="0"/>
          <a:stretch/>
        </p:blipFill>
        <p:spPr>
          <a:xfrm>
            <a:off x="1799068" y="146406"/>
            <a:ext cx="7270445" cy="484683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9"/>
          <p:cNvSpPr/>
          <p:nvPr/>
        </p:nvSpPr>
        <p:spPr>
          <a:xfrm>
            <a:off x="596377" y="514350"/>
            <a:ext cx="11113" cy="4114800"/>
          </a:xfrm>
          <a:prstGeom prst="rect">
            <a:avLst/>
          </a:prstGeom>
          <a:solidFill>
            <a:srgbClr val="121715"/>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04" name="Google Shape;204;p29"/>
          <p:cNvSpPr/>
          <p:nvPr/>
        </p:nvSpPr>
        <p:spPr>
          <a:xfrm>
            <a:off x="5701489" y="514350"/>
            <a:ext cx="2928161" cy="4114800"/>
          </a:xfrm>
          <a:custGeom>
            <a:rect b="b" l="l" r="r" t="t"/>
            <a:pathLst>
              <a:path extrusionOk="0" h="16092193" w="11451475">
                <a:moveTo>
                  <a:pt x="6883242" y="0"/>
                </a:moveTo>
                <a:lnTo>
                  <a:pt x="11451475" y="0"/>
                </a:lnTo>
                <a:lnTo>
                  <a:pt x="11451475" y="16092193"/>
                </a:lnTo>
                <a:lnTo>
                  <a:pt x="0" y="16092193"/>
                </a:lnTo>
                <a:lnTo>
                  <a:pt x="0" y="8060720"/>
                </a:lnTo>
                <a:cubicBezTo>
                  <a:pt x="0" y="3608543"/>
                  <a:pt x="3081421" y="0"/>
                  <a:pt x="6883242" y="0"/>
                </a:cubicBezTo>
                <a:close/>
              </a:path>
            </a:pathLst>
          </a:custGeom>
          <a:blipFill rotWithShape="1">
            <a:blip r:embed="rId3">
              <a:alphaModFix/>
            </a:blip>
            <a:stretch>
              <a:fillRect b="0" l="-62415" r="-62415" t="0"/>
            </a:stretch>
          </a:blip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05" name="Google Shape;205;p29"/>
          <p:cNvSpPr txBox="1"/>
          <p:nvPr/>
        </p:nvSpPr>
        <p:spPr>
          <a:xfrm>
            <a:off x="1243497" y="918079"/>
            <a:ext cx="4665646" cy="424877"/>
          </a:xfrm>
          <a:prstGeom prst="rect">
            <a:avLst/>
          </a:prstGeom>
          <a:noFill/>
          <a:ln>
            <a:noFill/>
          </a:ln>
        </p:spPr>
        <p:txBody>
          <a:bodyPr anchorCtr="0" anchor="t" bIns="0" lIns="0" spcFirstLastPara="1" rIns="0" wrap="square" tIns="0">
            <a:spAutoFit/>
          </a:bodyPr>
          <a:lstStyle/>
          <a:p>
            <a:pPr indent="0" lvl="0" marL="0" marR="0" rtl="0" algn="ctr">
              <a:lnSpc>
                <a:spcPct val="107000"/>
              </a:lnSpc>
              <a:spcBef>
                <a:spcPts val="0"/>
              </a:spcBef>
              <a:spcAft>
                <a:spcPts val="0"/>
              </a:spcAft>
              <a:buNone/>
            </a:pPr>
            <a:r>
              <a:rPr b="1" i="0" lang="en" sz="2700" u="none" cap="none" strike="noStrike">
                <a:solidFill>
                  <a:schemeClr val="dk1"/>
                </a:solidFill>
                <a:latin typeface="Calibri"/>
                <a:ea typeface="Calibri"/>
                <a:cs typeface="Calibri"/>
                <a:sym typeface="Calibri"/>
              </a:rPr>
              <a:t>Model Development</a:t>
            </a:r>
            <a:endParaRPr b="0" i="0" sz="2700" u="none" cap="none" strike="noStrike">
              <a:solidFill>
                <a:schemeClr val="dk1"/>
              </a:solidFill>
              <a:latin typeface="Calibri"/>
              <a:ea typeface="Calibri"/>
              <a:cs typeface="Calibri"/>
              <a:sym typeface="Calibri"/>
            </a:endParaRPr>
          </a:p>
        </p:txBody>
      </p:sp>
      <p:sp>
        <p:nvSpPr>
          <p:cNvPr id="206" name="Google Shape;206;p29"/>
          <p:cNvSpPr txBox="1"/>
          <p:nvPr/>
        </p:nvSpPr>
        <p:spPr>
          <a:xfrm>
            <a:off x="712324" y="1645053"/>
            <a:ext cx="4904403" cy="2331648"/>
          </a:xfrm>
          <a:prstGeom prst="rect">
            <a:avLst/>
          </a:prstGeom>
          <a:noFill/>
          <a:ln>
            <a:noFill/>
          </a:ln>
        </p:spPr>
        <p:txBody>
          <a:bodyPr anchorCtr="0" anchor="t" bIns="0" lIns="0" spcFirstLastPara="1" rIns="0" wrap="square" tIns="0">
            <a:spAutoFit/>
          </a:bodyPr>
          <a:lstStyle/>
          <a:p>
            <a:pPr indent="0" lvl="0" marL="0" marR="0" rtl="0" algn="ctr">
              <a:lnSpc>
                <a:spcPct val="107000"/>
              </a:lnSpc>
              <a:spcBef>
                <a:spcPts val="0"/>
              </a:spcBef>
              <a:spcAft>
                <a:spcPts val="0"/>
              </a:spcAft>
              <a:buNone/>
            </a:pPr>
            <a:r>
              <a:rPr b="0" i="0" lang="en" sz="1500" u="none" cap="none" strike="noStrike">
                <a:solidFill>
                  <a:schemeClr val="dk1"/>
                </a:solidFill>
                <a:latin typeface="Calibri"/>
                <a:ea typeface="Calibri"/>
                <a:cs typeface="Calibri"/>
                <a:sym typeface="Calibri"/>
              </a:rPr>
              <a:t> </a:t>
            </a:r>
            <a:r>
              <a:rPr b="1" i="0" lang="en" sz="1500" u="none" cap="none" strike="noStrike">
                <a:solidFill>
                  <a:schemeClr val="dk1"/>
                </a:solidFill>
                <a:latin typeface="Calibri"/>
                <a:ea typeface="Calibri"/>
                <a:cs typeface="Calibri"/>
                <a:sym typeface="Calibri"/>
              </a:rPr>
              <a:t>Time-Series Modeling (Random Forest Regressor)</a:t>
            </a:r>
            <a:endParaRPr b="0" i="0" sz="1500" u="none" cap="none" strike="noStrike">
              <a:solidFill>
                <a:schemeClr val="dk1"/>
              </a:solidFill>
              <a:latin typeface="Calibri"/>
              <a:ea typeface="Calibri"/>
              <a:cs typeface="Calibri"/>
              <a:sym typeface="Calibri"/>
            </a:endParaRPr>
          </a:p>
          <a:p>
            <a:pPr indent="-254000" lvl="0" marL="254000" marR="0" rtl="0" algn="l">
              <a:lnSpc>
                <a:spcPct val="107000"/>
              </a:lnSpc>
              <a:spcBef>
                <a:spcPts val="600"/>
              </a:spcBef>
              <a:spcAft>
                <a:spcPts val="0"/>
              </a:spcAft>
              <a:buClr>
                <a:schemeClr val="dk1"/>
              </a:buClr>
              <a:buSzPts val="800"/>
              <a:buFont typeface="Noto Sans Symbols"/>
              <a:buChar char="∙"/>
            </a:pPr>
            <a:r>
              <a:rPr b="1" i="0" lang="en" sz="1400" u="none" cap="none" strike="noStrike">
                <a:solidFill>
                  <a:schemeClr val="dk1"/>
                </a:solidFill>
                <a:latin typeface="Calibri"/>
                <a:ea typeface="Calibri"/>
                <a:cs typeface="Calibri"/>
                <a:sym typeface="Calibri"/>
              </a:rPr>
              <a:t>Goal</a:t>
            </a:r>
            <a:r>
              <a:rPr b="0" i="0" lang="en" sz="1400" u="none" cap="none" strike="noStrike">
                <a:solidFill>
                  <a:schemeClr val="dk1"/>
                </a:solidFill>
                <a:latin typeface="Calibri"/>
                <a:ea typeface="Calibri"/>
                <a:cs typeface="Calibri"/>
                <a:sym typeface="Calibri"/>
              </a:rPr>
              <a:t>: Forecast the number of new COVID-19 cases.</a:t>
            </a:r>
            <a:endParaRPr sz="1100"/>
          </a:p>
          <a:p>
            <a:pPr indent="-254000" lvl="0" marL="254000" marR="0" rtl="0" algn="l">
              <a:lnSpc>
                <a:spcPct val="107000"/>
              </a:lnSpc>
              <a:spcBef>
                <a:spcPts val="600"/>
              </a:spcBef>
              <a:spcAft>
                <a:spcPts val="0"/>
              </a:spcAft>
              <a:buClr>
                <a:schemeClr val="dk1"/>
              </a:buClr>
              <a:buSzPts val="800"/>
              <a:buFont typeface="Noto Sans Symbols"/>
              <a:buChar char="∙"/>
            </a:pPr>
            <a:r>
              <a:rPr b="1" i="0" lang="en" sz="1400" u="none" cap="none" strike="noStrike">
                <a:solidFill>
                  <a:schemeClr val="dk1"/>
                </a:solidFill>
                <a:latin typeface="Calibri"/>
                <a:ea typeface="Calibri"/>
                <a:cs typeface="Calibri"/>
                <a:sym typeface="Calibri"/>
              </a:rPr>
              <a:t>Metrics</a:t>
            </a:r>
            <a:r>
              <a:rPr b="0" i="0" lang="en" sz="1400" u="none" cap="none" strike="noStrike">
                <a:solidFill>
                  <a:schemeClr val="dk1"/>
                </a:solidFill>
                <a:latin typeface="Calibri"/>
                <a:ea typeface="Calibri"/>
                <a:cs typeface="Calibri"/>
                <a:sym typeface="Calibri"/>
              </a:rPr>
              <a:t>:</a:t>
            </a:r>
            <a:endParaRPr sz="1100"/>
          </a:p>
          <a:p>
            <a:pPr indent="-215900" lvl="1" marL="558800" marR="0" rtl="0" algn="l">
              <a:lnSpc>
                <a:spcPct val="107000"/>
              </a:lnSpc>
              <a:spcBef>
                <a:spcPts val="600"/>
              </a:spcBef>
              <a:spcAft>
                <a:spcPts val="0"/>
              </a:spcAft>
              <a:buClr>
                <a:schemeClr val="dk1"/>
              </a:buClr>
              <a:buSzPts val="800"/>
              <a:buFont typeface="Noto Sans Symbols"/>
              <a:buChar char="✔"/>
            </a:pPr>
            <a:r>
              <a:rPr b="0" i="0" lang="en" sz="1400" u="none" cap="none" strike="noStrike">
                <a:solidFill>
                  <a:schemeClr val="dk1"/>
                </a:solidFill>
                <a:latin typeface="Calibri"/>
                <a:ea typeface="Calibri"/>
                <a:cs typeface="Calibri"/>
                <a:sym typeface="Calibri"/>
              </a:rPr>
              <a:t>Mean Absolute Error (MAE): 138.39.</a:t>
            </a:r>
            <a:endParaRPr sz="1100"/>
          </a:p>
          <a:p>
            <a:pPr indent="-215900" lvl="1" marL="558800" marR="0" rtl="0" algn="l">
              <a:lnSpc>
                <a:spcPct val="107000"/>
              </a:lnSpc>
              <a:spcBef>
                <a:spcPts val="600"/>
              </a:spcBef>
              <a:spcAft>
                <a:spcPts val="0"/>
              </a:spcAft>
              <a:buClr>
                <a:schemeClr val="dk1"/>
              </a:buClr>
              <a:buSzPts val="800"/>
              <a:buFont typeface="Noto Sans Symbols"/>
              <a:buChar char="✔"/>
            </a:pPr>
            <a:r>
              <a:rPr b="0" i="0" lang="en" sz="1400" u="none" cap="none" strike="noStrike">
                <a:solidFill>
                  <a:schemeClr val="dk1"/>
                </a:solidFill>
                <a:latin typeface="Calibri"/>
                <a:ea typeface="Calibri"/>
                <a:cs typeface="Calibri"/>
                <a:sym typeface="Calibri"/>
              </a:rPr>
              <a:t>Mean Squared Error (MSE): 92,052.65.</a:t>
            </a:r>
            <a:endParaRPr sz="1100"/>
          </a:p>
          <a:p>
            <a:pPr indent="-215900" lvl="1" marL="558800" marR="0" rtl="0" algn="l">
              <a:lnSpc>
                <a:spcPct val="107000"/>
              </a:lnSpc>
              <a:spcBef>
                <a:spcPts val="600"/>
              </a:spcBef>
              <a:spcAft>
                <a:spcPts val="0"/>
              </a:spcAft>
              <a:buClr>
                <a:schemeClr val="dk1"/>
              </a:buClr>
              <a:buSzPts val="800"/>
              <a:buFont typeface="Noto Sans Symbols"/>
              <a:buChar char="✔"/>
            </a:pPr>
            <a:r>
              <a:rPr b="0" i="0" lang="en" sz="1400" u="none" cap="none" strike="noStrike">
                <a:solidFill>
                  <a:schemeClr val="dk1"/>
                </a:solidFill>
                <a:latin typeface="Calibri"/>
                <a:ea typeface="Calibri"/>
                <a:cs typeface="Calibri"/>
                <a:sym typeface="Calibri"/>
              </a:rPr>
              <a:t>Root Mean Squared Error (RMSE): 303.40.</a:t>
            </a:r>
            <a:endParaRPr sz="1100"/>
          </a:p>
          <a:p>
            <a:pPr indent="-215900" lvl="1" marL="558800" marR="0" rtl="0" algn="l">
              <a:lnSpc>
                <a:spcPct val="107000"/>
              </a:lnSpc>
              <a:spcBef>
                <a:spcPts val="600"/>
              </a:spcBef>
              <a:spcAft>
                <a:spcPts val="0"/>
              </a:spcAft>
              <a:buClr>
                <a:schemeClr val="dk1"/>
              </a:buClr>
              <a:buSzPts val="800"/>
              <a:buFont typeface="Noto Sans Symbols"/>
              <a:buChar char="✔"/>
            </a:pPr>
            <a:r>
              <a:rPr b="0" i="0" lang="en" sz="1400" u="none" cap="none" strike="noStrike">
                <a:solidFill>
                  <a:schemeClr val="dk1"/>
                </a:solidFill>
                <a:latin typeface="Calibri"/>
                <a:ea typeface="Calibri"/>
                <a:cs typeface="Calibri"/>
                <a:sym typeface="Calibri"/>
              </a:rPr>
              <a:t>R-squared (R²): 0.663 (66.3% of variability explained</a:t>
            </a:r>
            <a:r>
              <a:rPr b="0" i="0" lang="en" sz="800" u="none" cap="none" strike="noStrike">
                <a:solidFill>
                  <a:schemeClr val="dk1"/>
                </a:solidFill>
                <a:latin typeface="Calibri"/>
                <a:ea typeface="Calibri"/>
                <a:cs typeface="Calibri"/>
                <a:sym typeface="Calibri"/>
              </a:rPr>
              <a:t>).</a:t>
            </a:r>
            <a:endParaRPr sz="1100"/>
          </a:p>
          <a:p>
            <a:pPr indent="0" lvl="0" marL="0" marR="0" rtl="0" algn="l">
              <a:lnSpc>
                <a:spcPct val="107000"/>
              </a:lnSpc>
              <a:spcBef>
                <a:spcPts val="600"/>
              </a:spcBef>
              <a:spcAft>
                <a:spcPts val="0"/>
              </a:spcAft>
              <a:buNone/>
            </a:pPr>
            <a:r>
              <a:t/>
            </a:r>
            <a:endParaRPr b="0" i="0" sz="1400" u="none" cap="none" strike="noStrike">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0"/>
          <p:cNvSpPr/>
          <p:nvPr/>
        </p:nvSpPr>
        <p:spPr>
          <a:xfrm>
            <a:off x="1" y="0"/>
            <a:ext cx="1723603" cy="5143500"/>
          </a:xfrm>
          <a:prstGeom prst="rect">
            <a:avLst/>
          </a:prstGeom>
          <a:solidFill>
            <a:srgbClr val="7D5DAB"/>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12" name="Google Shape;212;p30"/>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213" name="Google Shape;213;p30"/>
          <p:cNvPicPr preferRelativeResize="0"/>
          <p:nvPr/>
        </p:nvPicPr>
        <p:blipFill rotWithShape="1">
          <a:blip r:embed="rId3">
            <a:alphaModFix/>
          </a:blip>
          <a:srcRect b="0" l="0" r="0" t="0"/>
          <a:stretch/>
        </p:blipFill>
        <p:spPr>
          <a:xfrm>
            <a:off x="2288022" y="1126182"/>
            <a:ext cx="6011256" cy="3874997"/>
          </a:xfrm>
          <a:prstGeom prst="rect">
            <a:avLst/>
          </a:prstGeom>
          <a:noFill/>
          <a:ln>
            <a:noFill/>
          </a:ln>
        </p:spPr>
      </p:pic>
      <p:sp>
        <p:nvSpPr>
          <p:cNvPr id="214" name="Google Shape;214;p30"/>
          <p:cNvSpPr txBox="1"/>
          <p:nvPr/>
        </p:nvSpPr>
        <p:spPr>
          <a:xfrm>
            <a:off x="2288022" y="142322"/>
            <a:ext cx="6584894" cy="944393"/>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 sz="1100" u="none" cap="none" strike="noStrike">
                <a:solidFill>
                  <a:srgbClr val="567D8D"/>
                </a:solidFill>
                <a:latin typeface="Arial"/>
                <a:ea typeface="Arial"/>
                <a:cs typeface="Arial"/>
                <a:sym typeface="Arial"/>
              </a:rPr>
              <a:t>Actual vs Predicted Plot: </a:t>
            </a:r>
            <a:r>
              <a:rPr b="0" i="0" lang="en" sz="1100" u="none" cap="none" strike="noStrike">
                <a:solidFill>
                  <a:srgbClr val="7D5DAB"/>
                </a:solidFill>
                <a:latin typeface="Arial"/>
                <a:ea typeface="Arial"/>
                <a:cs typeface="Arial"/>
                <a:sym typeface="Arial"/>
              </a:rPr>
              <a:t>This scatter plot (shown in the image below) illustrates the relationship between the actual and predicted values. Each point represents a prediction, with the actual value on the x-axis and the predicted value on the y-axis. The red dashed line represents the ideal case where predicted values perfectly match the actual values. Deviations from this line indicate prediction errors, with larger deviations observed in the higher range.</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1"/>
          <p:cNvSpPr/>
          <p:nvPr/>
        </p:nvSpPr>
        <p:spPr>
          <a:xfrm>
            <a:off x="1" y="0"/>
            <a:ext cx="1723603" cy="5143500"/>
          </a:xfrm>
          <a:prstGeom prst="rect">
            <a:avLst/>
          </a:prstGeom>
          <a:solidFill>
            <a:srgbClr val="7D5DAB"/>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20" name="Google Shape;220;p31"/>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221" name="Google Shape;221;p31"/>
          <p:cNvPicPr preferRelativeResize="0"/>
          <p:nvPr/>
        </p:nvPicPr>
        <p:blipFill rotWithShape="1">
          <a:blip r:embed="rId3">
            <a:alphaModFix/>
          </a:blip>
          <a:srcRect b="0" l="0" r="0" t="0"/>
          <a:stretch/>
        </p:blipFill>
        <p:spPr>
          <a:xfrm>
            <a:off x="2342644" y="1238159"/>
            <a:ext cx="6178709" cy="3735331"/>
          </a:xfrm>
          <a:prstGeom prst="rect">
            <a:avLst/>
          </a:prstGeom>
          <a:noFill/>
          <a:ln>
            <a:noFill/>
          </a:ln>
        </p:spPr>
      </p:pic>
      <p:sp>
        <p:nvSpPr>
          <p:cNvPr id="222" name="Google Shape;222;p31"/>
          <p:cNvSpPr txBox="1"/>
          <p:nvPr/>
        </p:nvSpPr>
        <p:spPr>
          <a:xfrm>
            <a:off x="2288022" y="142322"/>
            <a:ext cx="6584894" cy="944393"/>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 sz="1100" u="none" cap="none" strike="noStrike">
                <a:solidFill>
                  <a:srgbClr val="567D8D"/>
                </a:solidFill>
                <a:latin typeface="Arial"/>
                <a:ea typeface="Arial"/>
                <a:cs typeface="Arial"/>
                <a:sym typeface="Arial"/>
              </a:rPr>
              <a:t>Residual Plot: </a:t>
            </a:r>
            <a:r>
              <a:rPr b="1" i="0" lang="en" sz="1100" u="none" cap="none" strike="noStrike">
                <a:solidFill>
                  <a:srgbClr val="7D5DAB"/>
                </a:solidFill>
                <a:latin typeface="Arial"/>
                <a:ea typeface="Arial"/>
                <a:cs typeface="Arial"/>
                <a:sym typeface="Arial"/>
              </a:rPr>
              <a:t>This scatter plot below shows residuals versus predicted values. Ideally, residuals should be randomly scattered around zero. Here, most points are close to zero, but we see some outliers far from the center, suggesting that the model performs well overall but struggles with a few data points. These outliers might indicate areas for improvement or data points that differ significantly from the rest.</a:t>
            </a:r>
            <a:endParaRPr b="0" i="0" sz="1100" u="none" cap="none" strike="noStrike">
              <a:solidFill>
                <a:srgbClr val="7D5DAB"/>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p:nvPr/>
        </p:nvSpPr>
        <p:spPr>
          <a:xfrm>
            <a:off x="1400494" y="3286256"/>
            <a:ext cx="5484300" cy="14100"/>
          </a:xfrm>
          <a:prstGeom prst="rect">
            <a:avLst/>
          </a:prstGeom>
          <a:solidFill>
            <a:srgbClr val="567D8D"/>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4" name="Google Shape;64;p14"/>
          <p:cNvSpPr/>
          <p:nvPr/>
        </p:nvSpPr>
        <p:spPr>
          <a:xfrm>
            <a:off x="1422316" y="3220967"/>
            <a:ext cx="127000" cy="127000"/>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67D8D"/>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5" name="Google Shape;65;p14"/>
          <p:cNvSpPr/>
          <p:nvPr/>
        </p:nvSpPr>
        <p:spPr>
          <a:xfrm>
            <a:off x="3081602" y="3228085"/>
            <a:ext cx="127000" cy="127000"/>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67D8D"/>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6" name="Google Shape;66;p14"/>
          <p:cNvSpPr/>
          <p:nvPr/>
        </p:nvSpPr>
        <p:spPr>
          <a:xfrm>
            <a:off x="4827998" y="3228085"/>
            <a:ext cx="127000" cy="127000"/>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67D8D"/>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7" name="Google Shape;67;p14"/>
          <p:cNvSpPr/>
          <p:nvPr/>
        </p:nvSpPr>
        <p:spPr>
          <a:xfrm>
            <a:off x="6879194" y="3228085"/>
            <a:ext cx="130578" cy="130578"/>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67D8D"/>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grpSp>
        <p:nvGrpSpPr>
          <p:cNvPr id="68" name="Google Shape;68;p14"/>
          <p:cNvGrpSpPr/>
          <p:nvPr/>
        </p:nvGrpSpPr>
        <p:grpSpPr>
          <a:xfrm>
            <a:off x="2200881" y="514350"/>
            <a:ext cx="4388400" cy="856556"/>
            <a:chOff x="-3367433" y="0"/>
            <a:chExt cx="11702400" cy="2284148"/>
          </a:xfrm>
        </p:grpSpPr>
        <p:sp>
          <p:nvSpPr>
            <p:cNvPr id="69" name="Google Shape;69;p14"/>
            <p:cNvSpPr txBox="1"/>
            <p:nvPr/>
          </p:nvSpPr>
          <p:spPr>
            <a:xfrm>
              <a:off x="-3367433" y="0"/>
              <a:ext cx="11702400" cy="1313400"/>
            </a:xfrm>
            <a:prstGeom prst="rect">
              <a:avLst/>
            </a:prstGeom>
            <a:noFill/>
            <a:ln>
              <a:noFill/>
            </a:ln>
          </p:spPr>
          <p:txBody>
            <a:bodyPr anchorCtr="0" anchor="t" bIns="0" lIns="0" spcFirstLastPara="1" rIns="0" wrap="square" tIns="0">
              <a:spAutoFit/>
            </a:bodyPr>
            <a:lstStyle/>
            <a:p>
              <a:pPr indent="0" lvl="0" marL="0" marR="0" rtl="0" algn="ctr">
                <a:lnSpc>
                  <a:spcPct val="120018"/>
                </a:lnSpc>
                <a:spcBef>
                  <a:spcPts val="0"/>
                </a:spcBef>
                <a:spcAft>
                  <a:spcPts val="0"/>
                </a:spcAft>
                <a:buNone/>
              </a:pPr>
              <a:r>
                <a:rPr b="1" i="0" lang="en" sz="3200" u="none" cap="none" strike="noStrike">
                  <a:solidFill>
                    <a:srgbClr val="7D5DAB"/>
                  </a:solidFill>
                  <a:latin typeface="Arial"/>
                  <a:ea typeface="Arial"/>
                  <a:cs typeface="Arial"/>
                  <a:sym typeface="Arial"/>
                </a:rPr>
                <a:t>Methodology</a:t>
              </a:r>
              <a:endParaRPr sz="1100"/>
            </a:p>
          </p:txBody>
        </p:sp>
        <p:sp>
          <p:nvSpPr>
            <p:cNvPr id="70" name="Google Shape;70;p14"/>
            <p:cNvSpPr txBox="1"/>
            <p:nvPr/>
          </p:nvSpPr>
          <p:spPr>
            <a:xfrm>
              <a:off x="-2063420" y="1791548"/>
              <a:ext cx="9094500" cy="492600"/>
            </a:xfrm>
            <a:prstGeom prst="rect">
              <a:avLst/>
            </a:prstGeom>
            <a:noFill/>
            <a:ln>
              <a:noFill/>
            </a:ln>
          </p:spPr>
          <p:txBody>
            <a:bodyPr anchorCtr="0" anchor="t" bIns="0" lIns="0" spcFirstLastPara="1" rIns="0" wrap="square" tIns="0">
              <a:spAutoFit/>
            </a:bodyPr>
            <a:lstStyle/>
            <a:p>
              <a:pPr indent="0" lvl="0" marL="0" marR="0" rtl="0" algn="ctr">
                <a:lnSpc>
                  <a:spcPct val="139937"/>
                </a:lnSpc>
                <a:spcBef>
                  <a:spcPts val="0"/>
                </a:spcBef>
                <a:spcAft>
                  <a:spcPts val="0"/>
                </a:spcAft>
                <a:buNone/>
              </a:pPr>
              <a:r>
                <a:rPr b="1" i="0" lang="en" sz="1200" u="none" cap="none" strike="noStrike">
                  <a:solidFill>
                    <a:srgbClr val="7D5DAB"/>
                  </a:solidFill>
                  <a:latin typeface="Arial"/>
                  <a:ea typeface="Arial"/>
                  <a:cs typeface="Arial"/>
                  <a:sym typeface="Arial"/>
                </a:rPr>
                <a:t>Project road map</a:t>
              </a:r>
              <a:endParaRPr sz="1100"/>
            </a:p>
          </p:txBody>
        </p:sp>
      </p:grpSp>
      <p:grpSp>
        <p:nvGrpSpPr>
          <p:cNvPr id="71" name="Google Shape;71;p14"/>
          <p:cNvGrpSpPr/>
          <p:nvPr/>
        </p:nvGrpSpPr>
        <p:grpSpPr>
          <a:xfrm>
            <a:off x="629074" y="1861001"/>
            <a:ext cx="1686375" cy="874125"/>
            <a:chOff x="-5743819" y="-250805"/>
            <a:chExt cx="4497000" cy="2331001"/>
          </a:xfrm>
        </p:grpSpPr>
        <p:sp>
          <p:nvSpPr>
            <p:cNvPr id="72" name="Google Shape;72;p14"/>
            <p:cNvSpPr txBox="1"/>
            <p:nvPr/>
          </p:nvSpPr>
          <p:spPr>
            <a:xfrm>
              <a:off x="-5743819" y="-250805"/>
              <a:ext cx="4497000" cy="10836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 sz="1100" u="none" cap="none" strike="noStrike">
                  <a:solidFill>
                    <a:srgbClr val="567D8D"/>
                  </a:solidFill>
                  <a:latin typeface="Arial"/>
                  <a:ea typeface="Arial"/>
                  <a:cs typeface="Arial"/>
                  <a:sym typeface="Arial"/>
                </a:rPr>
                <a:t>Data Preparation</a:t>
              </a:r>
              <a:endParaRPr sz="1100"/>
            </a:p>
            <a:p>
              <a:pPr indent="0" lvl="0" marL="0" marR="0" rtl="0" algn="ctr">
                <a:lnSpc>
                  <a:spcPct val="140000"/>
                </a:lnSpc>
                <a:spcBef>
                  <a:spcPts val="0"/>
                </a:spcBef>
                <a:spcAft>
                  <a:spcPts val="0"/>
                </a:spcAft>
                <a:buNone/>
              </a:pPr>
              <a:r>
                <a:t/>
              </a:r>
              <a:endParaRPr b="1" i="0" sz="1100" u="none" cap="none" strike="noStrike">
                <a:solidFill>
                  <a:srgbClr val="567D8D"/>
                </a:solidFill>
                <a:latin typeface="Arial"/>
                <a:ea typeface="Arial"/>
                <a:cs typeface="Arial"/>
                <a:sym typeface="Arial"/>
              </a:endParaRPr>
            </a:p>
          </p:txBody>
        </p:sp>
        <p:sp>
          <p:nvSpPr>
            <p:cNvPr id="73" name="Google Shape;73;p14"/>
            <p:cNvSpPr txBox="1"/>
            <p:nvPr/>
          </p:nvSpPr>
          <p:spPr>
            <a:xfrm>
              <a:off x="-5665133" y="832796"/>
              <a:ext cx="4339500" cy="1247400"/>
            </a:xfrm>
            <a:prstGeom prst="rect">
              <a:avLst/>
            </a:prstGeom>
            <a:noFill/>
            <a:ln>
              <a:noFill/>
            </a:ln>
          </p:spPr>
          <p:txBody>
            <a:bodyPr anchorCtr="0" anchor="t" bIns="0" lIns="0" spcFirstLastPara="1" rIns="0" wrap="square" tIns="0">
              <a:spAutoFit/>
            </a:bodyPr>
            <a:lstStyle/>
            <a:p>
              <a:pPr indent="0" lvl="0" marL="0" marR="0" rtl="0" algn="ctr">
                <a:lnSpc>
                  <a:spcPct val="139925"/>
                </a:lnSpc>
                <a:spcBef>
                  <a:spcPts val="0"/>
                </a:spcBef>
                <a:spcAft>
                  <a:spcPts val="0"/>
                </a:spcAft>
                <a:buNone/>
              </a:pPr>
              <a:r>
                <a:rPr b="1" i="0" lang="en" sz="800" u="none" cap="none" strike="noStrike">
                  <a:solidFill>
                    <a:srgbClr val="7D5DAB"/>
                  </a:solidFill>
                  <a:latin typeface="Arial"/>
                  <a:ea typeface="Arial"/>
                  <a:cs typeface="Arial"/>
                  <a:sym typeface="Arial"/>
                </a:rPr>
                <a:t>Data cleaning and transformation for better model accuracy.</a:t>
              </a:r>
              <a:endParaRPr sz="1100"/>
            </a:p>
            <a:p>
              <a:pPr indent="0" lvl="0" marL="0" marR="0" rtl="0" algn="ctr">
                <a:lnSpc>
                  <a:spcPct val="139925"/>
                </a:lnSpc>
                <a:spcBef>
                  <a:spcPts val="0"/>
                </a:spcBef>
                <a:spcAft>
                  <a:spcPts val="0"/>
                </a:spcAft>
                <a:buNone/>
              </a:pPr>
              <a:r>
                <a:rPr b="1" i="0" lang="en" sz="800" u="none" cap="none" strike="noStrike">
                  <a:solidFill>
                    <a:srgbClr val="7D5DAB"/>
                  </a:solidFill>
                  <a:latin typeface="Arial"/>
                  <a:ea typeface="Arial"/>
                  <a:cs typeface="Arial"/>
                  <a:sym typeface="Arial"/>
                </a:rPr>
                <a:t>.</a:t>
              </a:r>
              <a:endParaRPr sz="1100"/>
            </a:p>
          </p:txBody>
        </p:sp>
      </p:grpSp>
      <p:grpSp>
        <p:nvGrpSpPr>
          <p:cNvPr id="74" name="Google Shape;74;p14"/>
          <p:cNvGrpSpPr/>
          <p:nvPr/>
        </p:nvGrpSpPr>
        <p:grpSpPr>
          <a:xfrm>
            <a:off x="3370452" y="3493387"/>
            <a:ext cx="1686375" cy="830107"/>
            <a:chOff x="-3017267" y="-157958"/>
            <a:chExt cx="4497000" cy="2213618"/>
          </a:xfrm>
        </p:grpSpPr>
        <p:sp>
          <p:nvSpPr>
            <p:cNvPr id="75" name="Google Shape;75;p14"/>
            <p:cNvSpPr txBox="1"/>
            <p:nvPr/>
          </p:nvSpPr>
          <p:spPr>
            <a:xfrm>
              <a:off x="-3017267" y="-157958"/>
              <a:ext cx="4497000" cy="4515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 sz="1100" u="none" cap="none" strike="noStrike">
                  <a:solidFill>
                    <a:srgbClr val="567D8D"/>
                  </a:solidFill>
                  <a:latin typeface="Arial"/>
                  <a:ea typeface="Arial"/>
                  <a:cs typeface="Arial"/>
                  <a:sym typeface="Arial"/>
                </a:rPr>
                <a:t>Model Development</a:t>
              </a:r>
              <a:endParaRPr sz="1100"/>
            </a:p>
          </p:txBody>
        </p:sp>
        <p:sp>
          <p:nvSpPr>
            <p:cNvPr id="76" name="Google Shape;76;p14"/>
            <p:cNvSpPr txBox="1"/>
            <p:nvPr/>
          </p:nvSpPr>
          <p:spPr>
            <a:xfrm>
              <a:off x="-2938533" y="808260"/>
              <a:ext cx="4339500" cy="1247400"/>
            </a:xfrm>
            <a:prstGeom prst="rect">
              <a:avLst/>
            </a:prstGeom>
            <a:noFill/>
            <a:ln>
              <a:noFill/>
            </a:ln>
          </p:spPr>
          <p:txBody>
            <a:bodyPr anchorCtr="0" anchor="t" bIns="0" lIns="0" spcFirstLastPara="1" rIns="0" wrap="square" tIns="0">
              <a:spAutoFit/>
            </a:bodyPr>
            <a:lstStyle/>
            <a:p>
              <a:pPr indent="0" lvl="0" marL="0" marR="0" rtl="0" algn="ctr">
                <a:lnSpc>
                  <a:spcPct val="139925"/>
                </a:lnSpc>
                <a:spcBef>
                  <a:spcPts val="0"/>
                </a:spcBef>
                <a:spcAft>
                  <a:spcPts val="0"/>
                </a:spcAft>
                <a:buNone/>
              </a:pPr>
              <a:r>
                <a:rPr b="1" i="0" lang="en" sz="800" u="none" cap="none" strike="noStrike">
                  <a:solidFill>
                    <a:srgbClr val="7D5DAB"/>
                  </a:solidFill>
                  <a:latin typeface="Arial"/>
                  <a:ea typeface="Arial"/>
                  <a:cs typeface="Arial"/>
                  <a:sym typeface="Arial"/>
                </a:rPr>
                <a:t>In this project two models were developed Times series mode and classification model.</a:t>
              </a:r>
              <a:endParaRPr sz="1100"/>
            </a:p>
          </p:txBody>
        </p:sp>
      </p:grpSp>
      <p:grpSp>
        <p:nvGrpSpPr>
          <p:cNvPr id="77" name="Google Shape;77;p14"/>
          <p:cNvGrpSpPr/>
          <p:nvPr/>
        </p:nvGrpSpPr>
        <p:grpSpPr>
          <a:xfrm>
            <a:off x="5796801" y="1921075"/>
            <a:ext cx="2276775" cy="793971"/>
            <a:chOff x="-2740302" y="-32532"/>
            <a:chExt cx="6071400" cy="2117255"/>
          </a:xfrm>
        </p:grpSpPr>
        <p:sp>
          <p:nvSpPr>
            <p:cNvPr id="78" name="Google Shape;78;p14"/>
            <p:cNvSpPr txBox="1"/>
            <p:nvPr/>
          </p:nvSpPr>
          <p:spPr>
            <a:xfrm>
              <a:off x="-2740302" y="-32532"/>
              <a:ext cx="6071400" cy="4515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 sz="1100" u="none" cap="none" strike="noStrike">
                  <a:solidFill>
                    <a:srgbClr val="567D8D"/>
                  </a:solidFill>
                  <a:latin typeface="Arial"/>
                  <a:ea typeface="Arial"/>
                  <a:cs typeface="Arial"/>
                  <a:sym typeface="Arial"/>
                </a:rPr>
                <a:t>Exploratory Data Analysis (EDA)</a:t>
              </a:r>
              <a:endParaRPr sz="1100"/>
            </a:p>
          </p:txBody>
        </p:sp>
        <p:sp>
          <p:nvSpPr>
            <p:cNvPr id="79" name="Google Shape;79;p14"/>
            <p:cNvSpPr txBox="1"/>
            <p:nvPr/>
          </p:nvSpPr>
          <p:spPr>
            <a:xfrm>
              <a:off x="-2419067" y="837323"/>
              <a:ext cx="4339500" cy="1247400"/>
            </a:xfrm>
            <a:prstGeom prst="rect">
              <a:avLst/>
            </a:prstGeom>
            <a:noFill/>
            <a:ln>
              <a:noFill/>
            </a:ln>
          </p:spPr>
          <p:txBody>
            <a:bodyPr anchorCtr="0" anchor="t" bIns="0" lIns="0" spcFirstLastPara="1" rIns="0" wrap="square" tIns="0">
              <a:spAutoFit/>
            </a:bodyPr>
            <a:lstStyle/>
            <a:p>
              <a:pPr indent="0" lvl="0" marL="0" marR="0" rtl="0" algn="ctr">
                <a:lnSpc>
                  <a:spcPct val="139925"/>
                </a:lnSpc>
                <a:spcBef>
                  <a:spcPts val="0"/>
                </a:spcBef>
                <a:spcAft>
                  <a:spcPts val="0"/>
                </a:spcAft>
                <a:buNone/>
              </a:pPr>
              <a:r>
                <a:rPr b="1" i="0" lang="en" sz="800" u="none" cap="none" strike="noStrike">
                  <a:solidFill>
                    <a:srgbClr val="7D5DAB"/>
                  </a:solidFill>
                  <a:latin typeface="Arial"/>
                  <a:ea typeface="Arial"/>
                  <a:cs typeface="Arial"/>
                  <a:sym typeface="Arial"/>
                </a:rPr>
                <a:t>conducted exploratory data analysis to uncover key metrics in the datasets .</a:t>
              </a:r>
              <a:endParaRPr sz="1100"/>
            </a:p>
          </p:txBody>
        </p:sp>
      </p:grpSp>
      <p:grpSp>
        <p:nvGrpSpPr>
          <p:cNvPr id="80" name="Google Shape;80;p14"/>
          <p:cNvGrpSpPr/>
          <p:nvPr/>
        </p:nvGrpSpPr>
        <p:grpSpPr>
          <a:xfrm>
            <a:off x="3150515" y="1921076"/>
            <a:ext cx="2126259" cy="1008494"/>
            <a:chOff x="-2980859" y="-47625"/>
            <a:chExt cx="4497000" cy="2689317"/>
          </a:xfrm>
        </p:grpSpPr>
        <p:sp>
          <p:nvSpPr>
            <p:cNvPr id="81" name="Google Shape;81;p14"/>
            <p:cNvSpPr txBox="1"/>
            <p:nvPr/>
          </p:nvSpPr>
          <p:spPr>
            <a:xfrm>
              <a:off x="-2980859" y="-47625"/>
              <a:ext cx="4497000" cy="4515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 sz="1100" u="none" cap="none" strike="noStrike">
                  <a:solidFill>
                    <a:srgbClr val="567D8D"/>
                  </a:solidFill>
                  <a:latin typeface="Arial"/>
                  <a:ea typeface="Arial"/>
                  <a:cs typeface="Arial"/>
                  <a:sym typeface="Arial"/>
                </a:rPr>
                <a:t>Feature Engineering</a:t>
              </a:r>
              <a:endParaRPr sz="1100"/>
            </a:p>
          </p:txBody>
        </p:sp>
        <p:sp>
          <p:nvSpPr>
            <p:cNvPr id="82" name="Google Shape;82;p14"/>
            <p:cNvSpPr txBox="1"/>
            <p:nvPr/>
          </p:nvSpPr>
          <p:spPr>
            <a:xfrm>
              <a:off x="-2823495" y="934992"/>
              <a:ext cx="4339500" cy="1706700"/>
            </a:xfrm>
            <a:prstGeom prst="rect">
              <a:avLst/>
            </a:prstGeom>
            <a:noFill/>
            <a:ln>
              <a:noFill/>
            </a:ln>
          </p:spPr>
          <p:txBody>
            <a:bodyPr anchorCtr="0" anchor="t" bIns="0" lIns="0" spcFirstLastPara="1" rIns="0" wrap="square" tIns="0">
              <a:spAutoFit/>
            </a:bodyPr>
            <a:lstStyle/>
            <a:p>
              <a:pPr indent="0" lvl="0" marL="0" marR="0" rtl="0" algn="ctr">
                <a:lnSpc>
                  <a:spcPct val="139925"/>
                </a:lnSpc>
                <a:spcBef>
                  <a:spcPts val="0"/>
                </a:spcBef>
                <a:spcAft>
                  <a:spcPts val="0"/>
                </a:spcAft>
                <a:buNone/>
              </a:pPr>
              <a:r>
                <a:rPr b="1" i="0" lang="en" sz="800" u="none" cap="none" strike="noStrike">
                  <a:solidFill>
                    <a:srgbClr val="7D5DAB"/>
                  </a:solidFill>
                  <a:latin typeface="Arial"/>
                  <a:ea typeface="Arial"/>
                  <a:cs typeface="Arial"/>
                  <a:sym typeface="Arial"/>
                </a:rPr>
                <a:t>Performed Feature engineering for model better performance, the future engineering was done by generating new features and performing feature selection</a:t>
              </a:r>
              <a:endParaRPr sz="1100"/>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2"/>
          <p:cNvSpPr/>
          <p:nvPr/>
        </p:nvSpPr>
        <p:spPr>
          <a:xfrm>
            <a:off x="1" y="0"/>
            <a:ext cx="1723603" cy="5143500"/>
          </a:xfrm>
          <a:prstGeom prst="rect">
            <a:avLst/>
          </a:prstGeom>
          <a:solidFill>
            <a:srgbClr val="7D5DAB"/>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28" name="Google Shape;228;p32"/>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229" name="Google Shape;229;p32"/>
          <p:cNvPicPr preferRelativeResize="0"/>
          <p:nvPr/>
        </p:nvPicPr>
        <p:blipFill rotWithShape="1">
          <a:blip r:embed="rId3">
            <a:alphaModFix/>
          </a:blip>
          <a:srcRect b="0" l="0" r="0" t="0"/>
          <a:stretch/>
        </p:blipFill>
        <p:spPr>
          <a:xfrm>
            <a:off x="2327858" y="952388"/>
            <a:ext cx="6505222" cy="4048791"/>
          </a:xfrm>
          <a:prstGeom prst="rect">
            <a:avLst/>
          </a:prstGeom>
          <a:noFill/>
          <a:ln>
            <a:noFill/>
          </a:ln>
        </p:spPr>
      </p:pic>
      <p:sp>
        <p:nvSpPr>
          <p:cNvPr id="230" name="Google Shape;230;p32"/>
          <p:cNvSpPr txBox="1"/>
          <p:nvPr/>
        </p:nvSpPr>
        <p:spPr>
          <a:xfrm>
            <a:off x="2288022" y="142322"/>
            <a:ext cx="6584894" cy="75203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 sz="1100" u="none" cap="none" strike="noStrike">
                <a:solidFill>
                  <a:srgbClr val="567D8D"/>
                </a:solidFill>
                <a:latin typeface="Arial"/>
                <a:ea typeface="Arial"/>
                <a:cs typeface="Arial"/>
                <a:sym typeface="Arial"/>
              </a:rPr>
              <a:t>Error Distribution Plot: </a:t>
            </a:r>
            <a:r>
              <a:rPr b="1" i="0" lang="en" sz="1100" u="none" cap="none" strike="noStrike">
                <a:solidFill>
                  <a:srgbClr val="7D5DAB"/>
                </a:solidFill>
                <a:latin typeface="Arial"/>
                <a:ea typeface="Arial"/>
                <a:cs typeface="Arial"/>
                <a:sym typeface="Arial"/>
              </a:rPr>
              <a:t>This histogram below shows the distribution of residuals, or prediction errors, for our model. The concentration of residuals around zero suggests that most predictions are close to actual values. However, the presence of a few extreme values (outliers) indicates occasional large errors.</a:t>
            </a:r>
            <a:endParaRPr b="0" i="0" sz="1100" u="none" cap="none" strike="noStrike">
              <a:solidFill>
                <a:srgbClr val="7D5DAB"/>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3"/>
          <p:cNvSpPr/>
          <p:nvPr/>
        </p:nvSpPr>
        <p:spPr>
          <a:xfrm>
            <a:off x="5877250" y="205748"/>
            <a:ext cx="2858046" cy="1924560"/>
          </a:xfrm>
          <a:custGeom>
            <a:rect b="b" l="l" r="r" t="t"/>
            <a:pathLst>
              <a:path extrusionOk="0" h="5031529" w="6845618">
                <a:moveTo>
                  <a:pt x="0" y="0"/>
                </a:moveTo>
                <a:lnTo>
                  <a:pt x="6845617" y="0"/>
                </a:lnTo>
                <a:lnTo>
                  <a:pt x="6845617" y="5031529"/>
                </a:lnTo>
                <a:lnTo>
                  <a:pt x="0" y="5031529"/>
                </a:lnTo>
                <a:lnTo>
                  <a:pt x="0" y="0"/>
                </a:lnTo>
                <a:close/>
              </a:path>
            </a:pathLst>
          </a:custGeom>
          <a:blipFill rotWithShape="1">
            <a:blip r:embed="rId3">
              <a:alphaModFix/>
            </a:blip>
            <a:stretch>
              <a:fillRect b="0" l="0" r="0" t="0"/>
            </a:stretch>
          </a:blipFill>
          <a:ln>
            <a:noFill/>
          </a:ln>
        </p:spPr>
      </p:sp>
      <p:sp>
        <p:nvSpPr>
          <p:cNvPr id="236" name="Google Shape;236;p33"/>
          <p:cNvSpPr txBox="1"/>
          <p:nvPr/>
        </p:nvSpPr>
        <p:spPr>
          <a:xfrm>
            <a:off x="842346" y="1000154"/>
            <a:ext cx="3476503" cy="490519"/>
          </a:xfrm>
          <a:prstGeom prst="rect">
            <a:avLst/>
          </a:prstGeom>
          <a:noFill/>
          <a:ln>
            <a:noFill/>
          </a:ln>
        </p:spPr>
        <p:txBody>
          <a:bodyPr anchorCtr="0" anchor="t" bIns="0" lIns="0" spcFirstLastPara="1" rIns="0" wrap="square" tIns="0">
            <a:spAutoFit/>
          </a:bodyPr>
          <a:lstStyle/>
          <a:p>
            <a:pPr indent="0" lvl="0" marL="0" marR="0" rtl="0" algn="l">
              <a:lnSpc>
                <a:spcPct val="120018"/>
              </a:lnSpc>
              <a:spcBef>
                <a:spcPts val="0"/>
              </a:spcBef>
              <a:spcAft>
                <a:spcPts val="0"/>
              </a:spcAft>
              <a:buNone/>
            </a:pPr>
            <a:r>
              <a:rPr b="1" i="0" lang="en" sz="3200" u="none" cap="none" strike="noStrike">
                <a:solidFill>
                  <a:srgbClr val="7D5DAB"/>
                </a:solidFill>
                <a:latin typeface="Arial"/>
                <a:ea typeface="Arial"/>
                <a:cs typeface="Arial"/>
                <a:sym typeface="Arial"/>
              </a:rPr>
              <a:t>Results and Insights</a:t>
            </a:r>
            <a:endParaRPr sz="1100"/>
          </a:p>
        </p:txBody>
      </p:sp>
      <p:sp>
        <p:nvSpPr>
          <p:cNvPr id="237" name="Google Shape;237;p33"/>
          <p:cNvSpPr txBox="1"/>
          <p:nvPr/>
        </p:nvSpPr>
        <p:spPr>
          <a:xfrm>
            <a:off x="771795" y="2704358"/>
            <a:ext cx="1954358" cy="174952"/>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1100" u="none" cap="none" strike="noStrike">
                <a:solidFill>
                  <a:srgbClr val="567D8D"/>
                </a:solidFill>
                <a:latin typeface="Arial"/>
                <a:ea typeface="Arial"/>
                <a:cs typeface="Arial"/>
                <a:sym typeface="Arial"/>
              </a:rPr>
              <a:t>Time-Series Model:</a:t>
            </a:r>
            <a:endParaRPr sz="1100"/>
          </a:p>
        </p:txBody>
      </p:sp>
      <p:sp>
        <p:nvSpPr>
          <p:cNvPr id="238" name="Google Shape;238;p33"/>
          <p:cNvSpPr txBox="1"/>
          <p:nvPr/>
        </p:nvSpPr>
        <p:spPr>
          <a:xfrm>
            <a:off x="763449" y="3073540"/>
            <a:ext cx="2641274" cy="639454"/>
          </a:xfrm>
          <a:prstGeom prst="rect">
            <a:avLst/>
          </a:prstGeom>
          <a:noFill/>
          <a:ln>
            <a:noFill/>
          </a:ln>
        </p:spPr>
        <p:txBody>
          <a:bodyPr anchorCtr="0" anchor="t" bIns="0" lIns="0" spcFirstLastPara="1" rIns="0" wrap="square" tIns="0">
            <a:spAutoFit/>
          </a:bodyPr>
          <a:lstStyle/>
          <a:p>
            <a:pPr indent="-120650" lvl="0" marL="127000" marR="0" rtl="0" algn="l">
              <a:lnSpc>
                <a:spcPct val="140000"/>
              </a:lnSpc>
              <a:spcBef>
                <a:spcPts val="0"/>
              </a:spcBef>
              <a:spcAft>
                <a:spcPts val="0"/>
              </a:spcAft>
              <a:buClr>
                <a:srgbClr val="7D5DAB"/>
              </a:buClr>
              <a:buSzPts val="900"/>
              <a:buFont typeface="Noto Sans Symbols"/>
              <a:buChar char="❖"/>
            </a:pPr>
            <a:r>
              <a:rPr b="1" i="0" lang="en" sz="900" u="none" cap="none" strike="noStrike">
                <a:solidFill>
                  <a:srgbClr val="7D5DAB"/>
                </a:solidFill>
                <a:latin typeface="Arial"/>
                <a:ea typeface="Arial"/>
                <a:cs typeface="Arial"/>
                <a:sym typeface="Arial"/>
              </a:rPr>
              <a:t>Explains ~66% of data variability.</a:t>
            </a:r>
            <a:endParaRPr sz="1100"/>
          </a:p>
          <a:p>
            <a:pPr indent="0" lvl="0" marL="0" marR="0" rtl="0" algn="l">
              <a:lnSpc>
                <a:spcPct val="140000"/>
              </a:lnSpc>
              <a:spcBef>
                <a:spcPts val="0"/>
              </a:spcBef>
              <a:spcAft>
                <a:spcPts val="0"/>
              </a:spcAft>
              <a:buNone/>
            </a:pPr>
            <a:r>
              <a:t/>
            </a:r>
            <a:endParaRPr b="1" i="0" sz="900" u="none" cap="none" strike="noStrike">
              <a:solidFill>
                <a:srgbClr val="7D5DAB"/>
              </a:solidFill>
              <a:latin typeface="Arial"/>
              <a:ea typeface="Arial"/>
              <a:cs typeface="Arial"/>
              <a:sym typeface="Arial"/>
            </a:endParaRPr>
          </a:p>
          <a:p>
            <a:pPr indent="-120650" lvl="0" marL="127000" marR="0" rtl="0" algn="l">
              <a:lnSpc>
                <a:spcPct val="140000"/>
              </a:lnSpc>
              <a:spcBef>
                <a:spcPts val="0"/>
              </a:spcBef>
              <a:spcAft>
                <a:spcPts val="0"/>
              </a:spcAft>
              <a:buClr>
                <a:srgbClr val="7D5DAB"/>
              </a:buClr>
              <a:buSzPts val="900"/>
              <a:buFont typeface="Noto Sans Symbols"/>
              <a:buChar char="❖"/>
            </a:pPr>
            <a:r>
              <a:rPr b="1" i="0" lang="en" sz="900" u="none" cap="none" strike="noStrike">
                <a:solidFill>
                  <a:srgbClr val="7D5DAB"/>
                </a:solidFill>
                <a:latin typeface="Arial"/>
                <a:ea typeface="Arial"/>
                <a:cs typeface="Arial"/>
                <a:sym typeface="Arial"/>
              </a:rPr>
              <a:t>Prediction errors: ~138 (MAE), </a:t>
            </a:r>
            <a:endParaRPr sz="1100"/>
          </a:p>
          <a:p>
            <a:pPr indent="0" lvl="0" marL="0" marR="0" rtl="0" algn="l">
              <a:lnSpc>
                <a:spcPct val="140000"/>
              </a:lnSpc>
              <a:spcBef>
                <a:spcPts val="0"/>
              </a:spcBef>
              <a:spcAft>
                <a:spcPts val="0"/>
              </a:spcAft>
              <a:buNone/>
            </a:pPr>
            <a:r>
              <a:rPr b="1" i="0" lang="en" sz="900" u="none" cap="none" strike="noStrike">
                <a:solidFill>
                  <a:srgbClr val="7D5DAB"/>
                </a:solidFill>
                <a:latin typeface="Arial"/>
                <a:ea typeface="Arial"/>
                <a:cs typeface="Arial"/>
                <a:sym typeface="Arial"/>
              </a:rPr>
              <a:t>   ~303 (RMSE).</a:t>
            </a:r>
            <a:endParaRPr sz="1100"/>
          </a:p>
        </p:txBody>
      </p:sp>
      <p:sp>
        <p:nvSpPr>
          <p:cNvPr id="239" name="Google Shape;239;p33"/>
          <p:cNvSpPr txBox="1"/>
          <p:nvPr/>
        </p:nvSpPr>
        <p:spPr>
          <a:xfrm>
            <a:off x="5436376" y="2648829"/>
            <a:ext cx="1954358" cy="367312"/>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1100" u="none" cap="none" strike="noStrike">
                <a:solidFill>
                  <a:srgbClr val="567D8D"/>
                </a:solidFill>
                <a:latin typeface="Arial"/>
                <a:ea typeface="Arial"/>
                <a:cs typeface="Arial"/>
                <a:sym typeface="Arial"/>
              </a:rPr>
              <a:t>Key Features Influencing Predictions:</a:t>
            </a:r>
            <a:endParaRPr sz="1100"/>
          </a:p>
        </p:txBody>
      </p:sp>
      <p:sp>
        <p:nvSpPr>
          <p:cNvPr id="240" name="Google Shape;240;p33"/>
          <p:cNvSpPr txBox="1"/>
          <p:nvPr/>
        </p:nvSpPr>
        <p:spPr>
          <a:xfrm>
            <a:off x="5457379" y="3066253"/>
            <a:ext cx="1954358" cy="802961"/>
          </a:xfrm>
          <a:prstGeom prst="rect">
            <a:avLst/>
          </a:prstGeom>
          <a:noFill/>
          <a:ln>
            <a:noFill/>
          </a:ln>
        </p:spPr>
        <p:txBody>
          <a:bodyPr anchorCtr="0" anchor="t" bIns="0" lIns="0" spcFirstLastPara="1" rIns="0" wrap="square" tIns="0">
            <a:spAutoFit/>
          </a:bodyPr>
          <a:lstStyle/>
          <a:p>
            <a:pPr indent="-120650" lvl="0" marL="127000" marR="0" rtl="0" algn="l">
              <a:lnSpc>
                <a:spcPct val="140000"/>
              </a:lnSpc>
              <a:spcBef>
                <a:spcPts val="0"/>
              </a:spcBef>
              <a:spcAft>
                <a:spcPts val="0"/>
              </a:spcAft>
              <a:buClr>
                <a:srgbClr val="7D5DAB"/>
              </a:buClr>
              <a:buSzPts val="900"/>
              <a:buFont typeface="Noto Sans Symbols"/>
              <a:buChar char="❖"/>
            </a:pPr>
            <a:r>
              <a:rPr b="1" i="0" lang="en" sz="900" u="none" cap="none" strike="noStrike">
                <a:solidFill>
                  <a:srgbClr val="7D5DAB"/>
                </a:solidFill>
                <a:latin typeface="Arial"/>
                <a:ea typeface="Arial"/>
                <a:cs typeface="Arial"/>
                <a:sym typeface="Arial"/>
              </a:rPr>
              <a:t>Active cases.</a:t>
            </a:r>
            <a:endParaRPr sz="1100"/>
          </a:p>
          <a:p>
            <a:pPr indent="0" lvl="0" marL="0" marR="0" rtl="0" algn="l">
              <a:lnSpc>
                <a:spcPct val="140000"/>
              </a:lnSpc>
              <a:spcBef>
                <a:spcPts val="0"/>
              </a:spcBef>
              <a:spcAft>
                <a:spcPts val="0"/>
              </a:spcAft>
              <a:buNone/>
            </a:pPr>
            <a:r>
              <a:t/>
            </a:r>
            <a:endParaRPr b="1" i="0" sz="900" u="none" cap="none" strike="noStrike">
              <a:solidFill>
                <a:srgbClr val="7D5DAB"/>
              </a:solidFill>
              <a:latin typeface="Arial"/>
              <a:ea typeface="Arial"/>
              <a:cs typeface="Arial"/>
              <a:sym typeface="Arial"/>
            </a:endParaRPr>
          </a:p>
          <a:p>
            <a:pPr indent="-120650" lvl="0" marL="127000" marR="0" rtl="0" algn="l">
              <a:lnSpc>
                <a:spcPct val="140000"/>
              </a:lnSpc>
              <a:spcBef>
                <a:spcPts val="0"/>
              </a:spcBef>
              <a:spcAft>
                <a:spcPts val="0"/>
              </a:spcAft>
              <a:buClr>
                <a:srgbClr val="7D5DAB"/>
              </a:buClr>
              <a:buSzPts val="900"/>
              <a:buFont typeface="Noto Sans Symbols"/>
              <a:buChar char="❖"/>
            </a:pPr>
            <a:r>
              <a:rPr b="1" i="0" lang="en" sz="900" u="none" cap="none" strike="noStrike">
                <a:solidFill>
                  <a:srgbClr val="7D5DAB"/>
                </a:solidFill>
                <a:latin typeface="Arial"/>
                <a:ea typeface="Arial"/>
                <a:cs typeface="Arial"/>
                <a:sym typeface="Arial"/>
              </a:rPr>
              <a:t>confirmed cases.</a:t>
            </a:r>
            <a:endParaRPr sz="1100"/>
          </a:p>
          <a:p>
            <a:pPr indent="0" lvl="0" marL="0" marR="0" rtl="0" algn="l">
              <a:lnSpc>
                <a:spcPct val="140000"/>
              </a:lnSpc>
              <a:spcBef>
                <a:spcPts val="0"/>
              </a:spcBef>
              <a:spcAft>
                <a:spcPts val="0"/>
              </a:spcAft>
              <a:buNone/>
            </a:pPr>
            <a:r>
              <a:t/>
            </a:r>
            <a:endParaRPr b="1" i="0" sz="900" u="none" cap="none" strike="noStrike">
              <a:solidFill>
                <a:srgbClr val="7D5DAB"/>
              </a:solidFill>
              <a:latin typeface="Arial"/>
              <a:ea typeface="Arial"/>
              <a:cs typeface="Arial"/>
              <a:sym typeface="Arial"/>
            </a:endParaRPr>
          </a:p>
          <a:p>
            <a:pPr indent="-120650" lvl="0" marL="127000" marR="0" rtl="0" algn="l">
              <a:lnSpc>
                <a:spcPct val="140000"/>
              </a:lnSpc>
              <a:spcBef>
                <a:spcPts val="0"/>
              </a:spcBef>
              <a:spcAft>
                <a:spcPts val="0"/>
              </a:spcAft>
              <a:buClr>
                <a:srgbClr val="7D5DAB"/>
              </a:buClr>
              <a:buSzPts val="900"/>
              <a:buFont typeface="Noto Sans Symbols"/>
              <a:buChar char="❖"/>
            </a:pPr>
            <a:r>
              <a:rPr b="1" i="0" lang="en" sz="900" u="none" cap="none" strike="noStrike">
                <a:solidFill>
                  <a:srgbClr val="7D5DAB"/>
                </a:solidFill>
                <a:latin typeface="Arial"/>
                <a:ea typeface="Arial"/>
                <a:cs typeface="Arial"/>
                <a:sym typeface="Arial"/>
              </a:rPr>
              <a:t> recovered cases.</a:t>
            </a:r>
            <a:endParaRPr sz="1100"/>
          </a:p>
        </p:txBody>
      </p:sp>
      <p:sp>
        <p:nvSpPr>
          <p:cNvPr id="241" name="Google Shape;241;p33"/>
          <p:cNvSpPr txBox="1"/>
          <p:nvPr/>
        </p:nvSpPr>
        <p:spPr>
          <a:xfrm>
            <a:off x="687249" y="4044595"/>
            <a:ext cx="6764400" cy="169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1100" u="none" cap="none" strike="noStrike">
                <a:solidFill>
                  <a:srgbClr val="567D8D"/>
                </a:solidFill>
                <a:latin typeface="Arial"/>
                <a:ea typeface="Arial"/>
                <a:cs typeface="Arial"/>
                <a:sym typeface="Arial"/>
              </a:rPr>
              <a:t>Exploratory Data Analysis (EDA): Revealed key trends like case distribution and mortality rates</a:t>
            </a:r>
            <a:endParaRPr sz="11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4"/>
          <p:cNvSpPr txBox="1"/>
          <p:nvPr/>
        </p:nvSpPr>
        <p:spPr>
          <a:xfrm>
            <a:off x="2563853" y="1489109"/>
            <a:ext cx="4655100" cy="2050800"/>
          </a:xfrm>
          <a:prstGeom prst="rect">
            <a:avLst/>
          </a:prstGeom>
          <a:noFill/>
          <a:ln>
            <a:noFill/>
          </a:ln>
        </p:spPr>
        <p:txBody>
          <a:bodyPr anchorCtr="0" anchor="t" bIns="0" lIns="0" spcFirstLastPara="1" rIns="0" wrap="square" tIns="0">
            <a:spAutoFit/>
          </a:bodyPr>
          <a:lstStyle/>
          <a:p>
            <a:pPr indent="0" lvl="0" marL="0" marR="0" rtl="0" algn="l">
              <a:lnSpc>
                <a:spcPct val="107000"/>
              </a:lnSpc>
              <a:spcBef>
                <a:spcPts val="0"/>
              </a:spcBef>
              <a:spcAft>
                <a:spcPts val="0"/>
              </a:spcAft>
              <a:buNone/>
            </a:pPr>
            <a:r>
              <a:rPr b="0" i="0" lang="en" sz="1800" u="none" cap="none" strike="noStrike">
                <a:solidFill>
                  <a:srgbClr val="7D5DAB"/>
                </a:solidFill>
                <a:latin typeface="Calibri"/>
                <a:ea typeface="Calibri"/>
                <a:cs typeface="Calibri"/>
                <a:sym typeface="Calibri"/>
              </a:rPr>
              <a:t>The models provide actionable insights for:</a:t>
            </a:r>
            <a:endParaRPr sz="1100"/>
          </a:p>
          <a:p>
            <a:pPr indent="-215900" lvl="1" marL="558800" marR="0" rtl="0" algn="l">
              <a:lnSpc>
                <a:spcPct val="107000"/>
              </a:lnSpc>
              <a:spcBef>
                <a:spcPts val="600"/>
              </a:spcBef>
              <a:spcAft>
                <a:spcPts val="0"/>
              </a:spcAft>
              <a:buClr>
                <a:srgbClr val="7D5DAB"/>
              </a:buClr>
              <a:buSzPts val="800"/>
              <a:buFont typeface="Noto Sans Symbols"/>
              <a:buChar char="✔"/>
            </a:pPr>
            <a:r>
              <a:rPr b="0" i="0" lang="en" sz="1400" u="none" cap="none" strike="noStrike">
                <a:solidFill>
                  <a:srgbClr val="7D5DAB"/>
                </a:solidFill>
                <a:latin typeface="Calibri"/>
                <a:ea typeface="Calibri"/>
                <a:cs typeface="Calibri"/>
                <a:sym typeface="Calibri"/>
              </a:rPr>
              <a:t>Predicting case trends.</a:t>
            </a:r>
            <a:endParaRPr sz="1100"/>
          </a:p>
          <a:p>
            <a:pPr indent="-215900" lvl="1" marL="558800" marR="0" rtl="0" algn="l">
              <a:lnSpc>
                <a:spcPct val="107000"/>
              </a:lnSpc>
              <a:spcBef>
                <a:spcPts val="600"/>
              </a:spcBef>
              <a:spcAft>
                <a:spcPts val="0"/>
              </a:spcAft>
              <a:buClr>
                <a:srgbClr val="7D5DAB"/>
              </a:buClr>
              <a:buSzPts val="800"/>
              <a:buFont typeface="Noto Sans Symbols"/>
              <a:buChar char="✔"/>
            </a:pPr>
            <a:r>
              <a:rPr b="0" i="0" lang="en" sz="1400" u="none" cap="none" strike="noStrike">
                <a:solidFill>
                  <a:srgbClr val="7D5DAB"/>
                </a:solidFill>
                <a:latin typeface="Calibri"/>
                <a:ea typeface="Calibri"/>
                <a:cs typeface="Calibri"/>
                <a:sym typeface="Calibri"/>
              </a:rPr>
              <a:t>Improving resource </a:t>
            </a:r>
            <a:r>
              <a:rPr b="0" i="0" lang="en" sz="1400" u="none" cap="none" strike="noStrike">
                <a:solidFill>
                  <a:srgbClr val="7D5DAB"/>
                </a:solidFill>
                <a:latin typeface="Calibri"/>
                <a:ea typeface="Calibri"/>
                <a:cs typeface="Calibri"/>
                <a:sym typeface="Calibri"/>
              </a:rPr>
              <a:t>allocation and response strategies</a:t>
            </a:r>
            <a:r>
              <a:rPr b="0" i="0" lang="en" sz="1400" u="none" cap="none" strike="noStrike">
                <a:solidFill>
                  <a:srgbClr val="7D5DAB"/>
                </a:solidFill>
                <a:latin typeface="Calibri"/>
                <a:ea typeface="Calibri"/>
                <a:cs typeface="Calibri"/>
                <a:sym typeface="Calibri"/>
              </a:rPr>
              <a:t>.</a:t>
            </a:r>
            <a:endParaRPr sz="1100"/>
          </a:p>
          <a:p>
            <a:pPr indent="0" lvl="0" marL="0" marR="0" rtl="0" algn="l">
              <a:lnSpc>
                <a:spcPct val="107000"/>
              </a:lnSpc>
              <a:spcBef>
                <a:spcPts val="600"/>
              </a:spcBef>
              <a:spcAft>
                <a:spcPts val="0"/>
              </a:spcAft>
              <a:buNone/>
            </a:pPr>
            <a:r>
              <a:rPr b="0" i="0" lang="en" sz="1800" u="none" cap="none" strike="noStrike">
                <a:solidFill>
                  <a:srgbClr val="7D5DAB"/>
                </a:solidFill>
                <a:latin typeface="Calibri"/>
                <a:ea typeface="Calibri"/>
                <a:cs typeface="Calibri"/>
                <a:sym typeface="Calibri"/>
              </a:rPr>
              <a:t>Areas for improvement:</a:t>
            </a:r>
            <a:endParaRPr sz="1100"/>
          </a:p>
          <a:p>
            <a:pPr indent="-215900" lvl="1" marL="558800" marR="0" rtl="0" algn="l">
              <a:lnSpc>
                <a:spcPct val="107000"/>
              </a:lnSpc>
              <a:spcBef>
                <a:spcPts val="600"/>
              </a:spcBef>
              <a:spcAft>
                <a:spcPts val="0"/>
              </a:spcAft>
              <a:buClr>
                <a:srgbClr val="7D5DAB"/>
              </a:buClr>
              <a:buSzPts val="800"/>
              <a:buFont typeface="Noto Sans Symbols"/>
              <a:buChar char="⮚"/>
            </a:pPr>
            <a:r>
              <a:rPr b="0" i="0" lang="en" sz="1400" u="none" cap="none" strike="noStrike">
                <a:solidFill>
                  <a:srgbClr val="7D5DAB"/>
                </a:solidFill>
                <a:latin typeface="Calibri"/>
                <a:ea typeface="Calibri"/>
                <a:cs typeface="Calibri"/>
                <a:sym typeface="Calibri"/>
              </a:rPr>
              <a:t>Addressing outliers in time-series predictions.</a:t>
            </a:r>
            <a:endParaRPr sz="1100"/>
          </a:p>
          <a:p>
            <a:pPr indent="0" lvl="0" marL="914400" marR="0" rtl="0" algn="l">
              <a:lnSpc>
                <a:spcPct val="107000"/>
              </a:lnSpc>
              <a:spcBef>
                <a:spcPts val="600"/>
              </a:spcBef>
              <a:spcAft>
                <a:spcPts val="0"/>
              </a:spcAft>
              <a:buNone/>
            </a:pPr>
            <a:r>
              <a:t/>
            </a:r>
            <a:endParaRPr sz="1100"/>
          </a:p>
          <a:p>
            <a:pPr indent="0" lvl="0" marL="0" marR="0" rtl="0" algn="l">
              <a:lnSpc>
                <a:spcPct val="107000"/>
              </a:lnSpc>
              <a:spcBef>
                <a:spcPts val="600"/>
              </a:spcBef>
              <a:spcAft>
                <a:spcPts val="0"/>
              </a:spcAft>
              <a:buNone/>
            </a:pPr>
            <a:r>
              <a:rPr b="0" i="0" lang="en" sz="800" u="none" cap="none" strike="noStrike">
                <a:solidFill>
                  <a:srgbClr val="7D5DAB"/>
                </a:solidFill>
                <a:latin typeface="Calibri"/>
                <a:ea typeface="Calibri"/>
                <a:cs typeface="Calibri"/>
                <a:sym typeface="Calibri"/>
              </a:rPr>
              <a:t> </a:t>
            </a:r>
            <a:endParaRPr sz="1100"/>
          </a:p>
        </p:txBody>
      </p:sp>
      <p:sp>
        <p:nvSpPr>
          <p:cNvPr id="247" name="Google Shape;247;p34"/>
          <p:cNvSpPr txBox="1"/>
          <p:nvPr/>
        </p:nvSpPr>
        <p:spPr>
          <a:xfrm>
            <a:off x="2563854" y="641278"/>
            <a:ext cx="4016294" cy="269016"/>
          </a:xfrm>
          <a:prstGeom prst="rect">
            <a:avLst/>
          </a:prstGeom>
          <a:noFill/>
          <a:ln>
            <a:noFill/>
          </a:ln>
        </p:spPr>
        <p:txBody>
          <a:bodyPr anchorCtr="0" anchor="t" bIns="0" lIns="0" spcFirstLastPara="1" rIns="0" wrap="square" tIns="0">
            <a:spAutoFit/>
          </a:bodyPr>
          <a:lstStyle/>
          <a:p>
            <a:pPr indent="0" lvl="0" marL="0" marR="0" rtl="0" algn="ctr">
              <a:lnSpc>
                <a:spcPct val="124458"/>
              </a:lnSpc>
              <a:spcBef>
                <a:spcPts val="0"/>
              </a:spcBef>
              <a:spcAft>
                <a:spcPts val="0"/>
              </a:spcAft>
              <a:buNone/>
            </a:pPr>
            <a:r>
              <a:rPr b="1" i="0" lang="en" sz="1800" u="none" cap="none" strike="noStrike">
                <a:solidFill>
                  <a:srgbClr val="7D5DAB"/>
                </a:solidFill>
                <a:latin typeface="Arial"/>
                <a:ea typeface="Arial"/>
                <a:cs typeface="Arial"/>
                <a:sym typeface="Arial"/>
              </a:rPr>
              <a:t>Conclusion</a:t>
            </a:r>
            <a:endParaRPr sz="1100"/>
          </a:p>
        </p:txBody>
      </p:sp>
      <p:sp>
        <p:nvSpPr>
          <p:cNvPr id="248" name="Google Shape;248;p34"/>
          <p:cNvSpPr txBox="1"/>
          <p:nvPr/>
        </p:nvSpPr>
        <p:spPr>
          <a:xfrm>
            <a:off x="3743601" y="4288600"/>
            <a:ext cx="1320600" cy="169200"/>
          </a:xfrm>
          <a:prstGeom prst="rect">
            <a:avLst/>
          </a:prstGeom>
          <a:noFill/>
          <a:ln>
            <a:noFill/>
          </a:ln>
        </p:spPr>
        <p:txBody>
          <a:bodyPr anchorCtr="0" anchor="t" bIns="0" lIns="0" spcFirstLastPara="1" rIns="0" wrap="square" tIns="0">
            <a:spAutoFit/>
          </a:bodyPr>
          <a:lstStyle/>
          <a:p>
            <a:pPr indent="0" lvl="0" marL="0" marR="0" rtl="0" algn="r">
              <a:lnSpc>
                <a:spcPct val="167357"/>
              </a:lnSpc>
              <a:spcBef>
                <a:spcPts val="0"/>
              </a:spcBef>
              <a:spcAft>
                <a:spcPts val="0"/>
              </a:spcAft>
              <a:buNone/>
            </a:pPr>
            <a:r>
              <a:rPr b="1" lang="en" sz="1100">
                <a:solidFill>
                  <a:srgbClr val="7D5DAB"/>
                </a:solidFill>
              </a:rPr>
              <a:t>Faith Isobo</a:t>
            </a:r>
            <a:r>
              <a:rPr b="1" i="0" lang="en" sz="1100" u="none" cap="none" strike="noStrike">
                <a:solidFill>
                  <a:srgbClr val="7D5DAB"/>
                </a:solidFill>
                <a:latin typeface="Arial"/>
                <a:ea typeface="Arial"/>
                <a:cs typeface="Arial"/>
                <a:sym typeface="Arial"/>
              </a:rPr>
              <a:t> </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p:nvPr/>
        </p:nvSpPr>
        <p:spPr>
          <a:xfrm>
            <a:off x="920013" y="514350"/>
            <a:ext cx="11113" cy="4114800"/>
          </a:xfrm>
          <a:prstGeom prst="rect">
            <a:avLst/>
          </a:prstGeom>
          <a:solidFill>
            <a:srgbClr val="121715"/>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88" name="Google Shape;88;p15"/>
          <p:cNvSpPr/>
          <p:nvPr/>
        </p:nvSpPr>
        <p:spPr>
          <a:xfrm>
            <a:off x="5701489" y="514350"/>
            <a:ext cx="2928161" cy="4114800"/>
          </a:xfrm>
          <a:custGeom>
            <a:rect b="b" l="l" r="r" t="t"/>
            <a:pathLst>
              <a:path extrusionOk="0" h="16092193" w="11451475">
                <a:moveTo>
                  <a:pt x="6883242" y="0"/>
                </a:moveTo>
                <a:lnTo>
                  <a:pt x="11451475" y="0"/>
                </a:lnTo>
                <a:lnTo>
                  <a:pt x="11451475" y="16092193"/>
                </a:lnTo>
                <a:lnTo>
                  <a:pt x="0" y="16092193"/>
                </a:lnTo>
                <a:lnTo>
                  <a:pt x="0" y="8060720"/>
                </a:lnTo>
                <a:cubicBezTo>
                  <a:pt x="0" y="3608543"/>
                  <a:pt x="3081421" y="0"/>
                  <a:pt x="6883242" y="0"/>
                </a:cubicBezTo>
                <a:close/>
              </a:path>
            </a:pathLst>
          </a:custGeom>
          <a:blipFill rotWithShape="1">
            <a:blip r:embed="rId3">
              <a:alphaModFix/>
            </a:blip>
            <a:stretch>
              <a:fillRect b="0" l="-62415" r="-62415" t="0"/>
            </a:stretch>
          </a:blip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89" name="Google Shape;89;p15"/>
          <p:cNvSpPr txBox="1"/>
          <p:nvPr/>
        </p:nvSpPr>
        <p:spPr>
          <a:xfrm>
            <a:off x="1807073" y="1392053"/>
            <a:ext cx="3270877" cy="424876"/>
          </a:xfrm>
          <a:prstGeom prst="rect">
            <a:avLst/>
          </a:prstGeom>
          <a:noFill/>
          <a:ln>
            <a:noFill/>
          </a:ln>
        </p:spPr>
        <p:txBody>
          <a:bodyPr anchorCtr="0" anchor="t" bIns="0" lIns="0" spcFirstLastPara="1" rIns="0" wrap="square" tIns="0">
            <a:spAutoFit/>
          </a:bodyPr>
          <a:lstStyle/>
          <a:p>
            <a:pPr indent="0" lvl="0" marL="0" marR="0" rtl="0" algn="l">
              <a:lnSpc>
                <a:spcPct val="107000"/>
              </a:lnSpc>
              <a:spcBef>
                <a:spcPts val="0"/>
              </a:spcBef>
              <a:spcAft>
                <a:spcPts val="0"/>
              </a:spcAft>
              <a:buNone/>
            </a:pPr>
            <a:r>
              <a:rPr b="1" i="0" lang="en" sz="2700" u="none" cap="none" strike="noStrike">
                <a:solidFill>
                  <a:schemeClr val="dk1"/>
                </a:solidFill>
                <a:latin typeface="Calibri"/>
                <a:ea typeface="Calibri"/>
                <a:cs typeface="Calibri"/>
                <a:sym typeface="Calibri"/>
              </a:rPr>
              <a:t>Feature Engineering</a:t>
            </a:r>
            <a:endParaRPr b="0" i="0" sz="2700" u="none" cap="none" strike="noStrike">
              <a:solidFill>
                <a:schemeClr val="dk1"/>
              </a:solidFill>
              <a:latin typeface="Calibri"/>
              <a:ea typeface="Calibri"/>
              <a:cs typeface="Calibri"/>
              <a:sym typeface="Calibri"/>
            </a:endParaRPr>
          </a:p>
        </p:txBody>
      </p:sp>
      <p:sp>
        <p:nvSpPr>
          <p:cNvPr id="90" name="Google Shape;90;p15"/>
          <p:cNvSpPr txBox="1"/>
          <p:nvPr/>
        </p:nvSpPr>
        <p:spPr>
          <a:xfrm>
            <a:off x="1243497" y="2145919"/>
            <a:ext cx="4457992" cy="1255392"/>
          </a:xfrm>
          <a:prstGeom prst="rect">
            <a:avLst/>
          </a:prstGeom>
          <a:noFill/>
          <a:ln>
            <a:noFill/>
          </a:ln>
        </p:spPr>
        <p:txBody>
          <a:bodyPr anchorCtr="0" anchor="t" bIns="0" lIns="0" spcFirstLastPara="1" rIns="0" wrap="square" tIns="0">
            <a:spAutoFit/>
          </a:bodyPr>
          <a:lstStyle/>
          <a:p>
            <a:pPr indent="-254000" lvl="0" marL="254000" marR="0" rtl="0" algn="l">
              <a:lnSpc>
                <a:spcPct val="107000"/>
              </a:lnSpc>
              <a:spcBef>
                <a:spcPts val="0"/>
              </a:spcBef>
              <a:spcAft>
                <a:spcPts val="0"/>
              </a:spcAft>
              <a:buClr>
                <a:schemeClr val="dk1"/>
              </a:buClr>
              <a:buSzPts val="800"/>
              <a:buFont typeface="Noto Sans Symbols"/>
              <a:buChar char="⮚"/>
            </a:pPr>
            <a:r>
              <a:rPr b="0" i="0" lang="en" sz="1400" u="none" cap="none" strike="noStrike">
                <a:solidFill>
                  <a:schemeClr val="dk1"/>
                </a:solidFill>
                <a:latin typeface="Calibri"/>
                <a:ea typeface="Calibri"/>
                <a:cs typeface="Calibri"/>
                <a:sym typeface="Calibri"/>
              </a:rPr>
              <a:t>Generated features like population per 100,000, daily growth rates and mortality rate.</a:t>
            </a:r>
            <a:endParaRPr sz="1100"/>
          </a:p>
          <a:p>
            <a:pPr indent="-254000" lvl="0" marL="254000" marR="0" rtl="0" algn="l">
              <a:lnSpc>
                <a:spcPct val="107000"/>
              </a:lnSpc>
              <a:spcBef>
                <a:spcPts val="600"/>
              </a:spcBef>
              <a:spcAft>
                <a:spcPts val="0"/>
              </a:spcAft>
              <a:buClr>
                <a:schemeClr val="dk1"/>
              </a:buClr>
              <a:buSzPts val="800"/>
              <a:buFont typeface="Noto Sans Symbols"/>
              <a:buChar char="⮚"/>
            </a:pPr>
            <a:r>
              <a:rPr b="0" i="0" lang="en" sz="1400" u="none" cap="none" strike="noStrike">
                <a:solidFill>
                  <a:schemeClr val="dk1"/>
                </a:solidFill>
                <a:latin typeface="Calibri"/>
                <a:ea typeface="Calibri"/>
                <a:cs typeface="Calibri"/>
                <a:sym typeface="Calibri"/>
              </a:rPr>
              <a:t>Selected features using correlation methods and feature importance.</a:t>
            </a:r>
            <a:endParaRPr sz="1100"/>
          </a:p>
          <a:p>
            <a:pPr indent="0" lvl="0" marL="0" marR="0" rtl="0" algn="l">
              <a:lnSpc>
                <a:spcPct val="107000"/>
              </a:lnSpc>
              <a:spcBef>
                <a:spcPts val="600"/>
              </a:spcBef>
              <a:spcAft>
                <a:spcPts val="0"/>
              </a:spcAft>
              <a:buNone/>
            </a:pPr>
            <a:r>
              <a:t/>
            </a:r>
            <a:endParaRPr b="0" i="0" sz="1400" u="none" cap="none" strike="noStrike">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grpSp>
        <p:nvGrpSpPr>
          <p:cNvPr id="95" name="Google Shape;95;p16"/>
          <p:cNvGrpSpPr/>
          <p:nvPr/>
        </p:nvGrpSpPr>
        <p:grpSpPr>
          <a:xfrm>
            <a:off x="2473504" y="83452"/>
            <a:ext cx="6156147" cy="808697"/>
            <a:chOff x="-3741928" y="0"/>
            <a:chExt cx="16416392" cy="3242305"/>
          </a:xfrm>
        </p:grpSpPr>
        <p:sp>
          <p:nvSpPr>
            <p:cNvPr id="96" name="Google Shape;96;p16"/>
            <p:cNvSpPr txBox="1"/>
            <p:nvPr/>
          </p:nvSpPr>
          <p:spPr>
            <a:xfrm>
              <a:off x="-3741928" y="0"/>
              <a:ext cx="16416392" cy="2011946"/>
            </a:xfrm>
            <a:prstGeom prst="rect">
              <a:avLst/>
            </a:prstGeom>
            <a:noFill/>
            <a:ln>
              <a:noFill/>
            </a:ln>
          </p:spPr>
          <p:txBody>
            <a:bodyPr anchorCtr="0" anchor="t" bIns="0" lIns="0" spcFirstLastPara="1" rIns="0" wrap="square" tIns="0">
              <a:spAutoFit/>
            </a:bodyPr>
            <a:lstStyle/>
            <a:p>
              <a:pPr indent="0" lvl="0" marL="0" marR="0" rtl="0" algn="ctr">
                <a:lnSpc>
                  <a:spcPct val="214285"/>
                </a:lnSpc>
                <a:spcBef>
                  <a:spcPts val="0"/>
                </a:spcBef>
                <a:spcAft>
                  <a:spcPts val="0"/>
                </a:spcAft>
                <a:buNone/>
              </a:pPr>
              <a:r>
                <a:rPr b="0" i="0" lang="en" sz="2100" u="none" cap="none" strike="noStrike">
                  <a:solidFill>
                    <a:srgbClr val="567D8D"/>
                  </a:solidFill>
                  <a:latin typeface="Calibri"/>
                  <a:ea typeface="Calibri"/>
                  <a:cs typeface="Calibri"/>
                  <a:sym typeface="Calibri"/>
                </a:rPr>
                <a:t>Features selection using correlation </a:t>
              </a:r>
              <a:endParaRPr b="1" i="0" sz="2100" u="none" cap="none" strike="noStrike">
                <a:solidFill>
                  <a:srgbClr val="567D8D"/>
                </a:solidFill>
                <a:latin typeface="Playfair Display"/>
                <a:ea typeface="Playfair Display"/>
                <a:cs typeface="Playfair Display"/>
                <a:sym typeface="Playfair Display"/>
              </a:endParaRPr>
            </a:p>
          </p:txBody>
        </p:sp>
        <p:sp>
          <p:nvSpPr>
            <p:cNvPr id="97" name="Google Shape;97;p16"/>
            <p:cNvSpPr txBox="1"/>
            <p:nvPr/>
          </p:nvSpPr>
          <p:spPr>
            <a:xfrm>
              <a:off x="1373024" y="2635855"/>
              <a:ext cx="11301438" cy="606450"/>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grpSp>
      <p:sp>
        <p:nvSpPr>
          <p:cNvPr id="98" name="Google Shape;98;p16"/>
          <p:cNvSpPr/>
          <p:nvPr/>
        </p:nvSpPr>
        <p:spPr>
          <a:xfrm>
            <a:off x="1" y="0"/>
            <a:ext cx="1723603" cy="5143500"/>
          </a:xfrm>
          <a:prstGeom prst="rect">
            <a:avLst/>
          </a:prstGeom>
          <a:solidFill>
            <a:srgbClr val="7D5DAB"/>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99" name="Google Shape;99;p16"/>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00" name="Google Shape;100;p16"/>
          <p:cNvPicPr preferRelativeResize="0"/>
          <p:nvPr/>
        </p:nvPicPr>
        <p:blipFill rotWithShape="1">
          <a:blip r:embed="rId3">
            <a:alphaModFix/>
          </a:blip>
          <a:srcRect b="0" l="0" r="0" t="0"/>
          <a:stretch/>
        </p:blipFill>
        <p:spPr>
          <a:xfrm>
            <a:off x="1964932" y="740888"/>
            <a:ext cx="6664718" cy="42513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grpSp>
        <p:nvGrpSpPr>
          <p:cNvPr id="105" name="Google Shape;105;p17"/>
          <p:cNvGrpSpPr/>
          <p:nvPr/>
        </p:nvGrpSpPr>
        <p:grpSpPr>
          <a:xfrm>
            <a:off x="2473504" y="83452"/>
            <a:ext cx="6156147" cy="808697"/>
            <a:chOff x="-3741928" y="0"/>
            <a:chExt cx="16416392" cy="3242305"/>
          </a:xfrm>
        </p:grpSpPr>
        <p:sp>
          <p:nvSpPr>
            <p:cNvPr id="106" name="Google Shape;106;p17"/>
            <p:cNvSpPr txBox="1"/>
            <p:nvPr/>
          </p:nvSpPr>
          <p:spPr>
            <a:xfrm>
              <a:off x="-3741928" y="0"/>
              <a:ext cx="16416392" cy="2011946"/>
            </a:xfrm>
            <a:prstGeom prst="rect">
              <a:avLst/>
            </a:prstGeom>
            <a:noFill/>
            <a:ln>
              <a:noFill/>
            </a:ln>
          </p:spPr>
          <p:txBody>
            <a:bodyPr anchorCtr="0" anchor="t" bIns="0" lIns="0" spcFirstLastPara="1" rIns="0" wrap="square" tIns="0">
              <a:spAutoFit/>
            </a:bodyPr>
            <a:lstStyle/>
            <a:p>
              <a:pPr indent="0" lvl="0" marL="0" marR="0" rtl="0" algn="ctr">
                <a:lnSpc>
                  <a:spcPct val="214285"/>
                </a:lnSpc>
                <a:spcBef>
                  <a:spcPts val="0"/>
                </a:spcBef>
                <a:spcAft>
                  <a:spcPts val="0"/>
                </a:spcAft>
                <a:buNone/>
              </a:pPr>
              <a:r>
                <a:rPr b="0" i="0" lang="en" sz="2100" u="none" cap="none" strike="noStrike">
                  <a:solidFill>
                    <a:srgbClr val="567D8D"/>
                  </a:solidFill>
                  <a:latin typeface="Calibri"/>
                  <a:ea typeface="Calibri"/>
                  <a:cs typeface="Calibri"/>
                  <a:sym typeface="Calibri"/>
                </a:rPr>
                <a:t>Features selection using feature importance. </a:t>
              </a:r>
              <a:endParaRPr b="1" i="0" sz="2100" u="none" cap="none" strike="noStrike">
                <a:solidFill>
                  <a:srgbClr val="567D8D"/>
                </a:solidFill>
                <a:latin typeface="Playfair Display"/>
                <a:ea typeface="Playfair Display"/>
                <a:cs typeface="Playfair Display"/>
                <a:sym typeface="Playfair Display"/>
              </a:endParaRPr>
            </a:p>
          </p:txBody>
        </p:sp>
        <p:sp>
          <p:nvSpPr>
            <p:cNvPr id="107" name="Google Shape;107;p17"/>
            <p:cNvSpPr txBox="1"/>
            <p:nvPr/>
          </p:nvSpPr>
          <p:spPr>
            <a:xfrm>
              <a:off x="1373024" y="2635855"/>
              <a:ext cx="11301438" cy="606450"/>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grpSp>
      <p:sp>
        <p:nvSpPr>
          <p:cNvPr id="108" name="Google Shape;108;p17"/>
          <p:cNvSpPr/>
          <p:nvPr/>
        </p:nvSpPr>
        <p:spPr>
          <a:xfrm>
            <a:off x="1" y="0"/>
            <a:ext cx="1723603" cy="5143500"/>
          </a:xfrm>
          <a:prstGeom prst="rect">
            <a:avLst/>
          </a:prstGeom>
          <a:solidFill>
            <a:srgbClr val="7D5DAB"/>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09" name="Google Shape;109;p17"/>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10" name="Google Shape;110;p17"/>
          <p:cNvPicPr preferRelativeResize="0"/>
          <p:nvPr/>
        </p:nvPicPr>
        <p:blipFill rotWithShape="1">
          <a:blip r:embed="rId3">
            <a:alphaModFix/>
          </a:blip>
          <a:srcRect b="0" l="0" r="0" t="0"/>
          <a:stretch/>
        </p:blipFill>
        <p:spPr>
          <a:xfrm>
            <a:off x="1851138" y="704084"/>
            <a:ext cx="7164434" cy="435596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p:nvPr/>
        </p:nvSpPr>
        <p:spPr>
          <a:xfrm>
            <a:off x="596377" y="514350"/>
            <a:ext cx="11113" cy="4114800"/>
          </a:xfrm>
          <a:prstGeom prst="rect">
            <a:avLst/>
          </a:prstGeom>
          <a:solidFill>
            <a:srgbClr val="121715"/>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16" name="Google Shape;116;p18"/>
          <p:cNvSpPr/>
          <p:nvPr/>
        </p:nvSpPr>
        <p:spPr>
          <a:xfrm>
            <a:off x="5701489" y="514350"/>
            <a:ext cx="2928161" cy="4114800"/>
          </a:xfrm>
          <a:custGeom>
            <a:rect b="b" l="l" r="r" t="t"/>
            <a:pathLst>
              <a:path extrusionOk="0" h="16092193" w="11451475">
                <a:moveTo>
                  <a:pt x="6883242" y="0"/>
                </a:moveTo>
                <a:lnTo>
                  <a:pt x="11451475" y="0"/>
                </a:lnTo>
                <a:lnTo>
                  <a:pt x="11451475" y="16092193"/>
                </a:lnTo>
                <a:lnTo>
                  <a:pt x="0" y="16092193"/>
                </a:lnTo>
                <a:lnTo>
                  <a:pt x="0" y="8060720"/>
                </a:lnTo>
                <a:cubicBezTo>
                  <a:pt x="0" y="3608543"/>
                  <a:pt x="3081421" y="0"/>
                  <a:pt x="6883242" y="0"/>
                </a:cubicBezTo>
                <a:close/>
              </a:path>
            </a:pathLst>
          </a:custGeom>
          <a:blipFill rotWithShape="1">
            <a:blip r:embed="rId3">
              <a:alphaModFix/>
            </a:blip>
            <a:stretch>
              <a:fillRect b="0" l="-62415" r="-62415" t="0"/>
            </a:stretch>
          </a:blip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17" name="Google Shape;117;p18"/>
          <p:cNvSpPr txBox="1"/>
          <p:nvPr/>
        </p:nvSpPr>
        <p:spPr>
          <a:xfrm>
            <a:off x="1243497" y="918079"/>
            <a:ext cx="4665646" cy="424877"/>
          </a:xfrm>
          <a:prstGeom prst="rect">
            <a:avLst/>
          </a:prstGeom>
          <a:noFill/>
          <a:ln>
            <a:noFill/>
          </a:ln>
        </p:spPr>
        <p:txBody>
          <a:bodyPr anchorCtr="0" anchor="t" bIns="0" lIns="0" spcFirstLastPara="1" rIns="0" wrap="square" tIns="0">
            <a:spAutoFit/>
          </a:bodyPr>
          <a:lstStyle/>
          <a:p>
            <a:pPr indent="0" lvl="0" marL="0" marR="0" rtl="0" algn="l">
              <a:lnSpc>
                <a:spcPct val="107000"/>
              </a:lnSpc>
              <a:spcBef>
                <a:spcPts val="0"/>
              </a:spcBef>
              <a:spcAft>
                <a:spcPts val="0"/>
              </a:spcAft>
              <a:buNone/>
            </a:pPr>
            <a:r>
              <a:rPr b="1" i="0" lang="en" sz="2700" u="none" cap="none" strike="noStrike">
                <a:solidFill>
                  <a:schemeClr val="dk1"/>
                </a:solidFill>
                <a:latin typeface="Calibri"/>
                <a:ea typeface="Calibri"/>
                <a:cs typeface="Calibri"/>
                <a:sym typeface="Calibri"/>
              </a:rPr>
              <a:t>Exploratory Data Analysis (EDA)</a:t>
            </a:r>
            <a:endParaRPr b="0" i="0" sz="2700" u="none" cap="none" strike="noStrike">
              <a:solidFill>
                <a:schemeClr val="dk1"/>
              </a:solidFill>
              <a:latin typeface="Calibri"/>
              <a:ea typeface="Calibri"/>
              <a:cs typeface="Calibri"/>
              <a:sym typeface="Calibri"/>
            </a:endParaRPr>
          </a:p>
        </p:txBody>
      </p:sp>
      <p:sp>
        <p:nvSpPr>
          <p:cNvPr id="118" name="Google Shape;118;p18"/>
          <p:cNvSpPr txBox="1"/>
          <p:nvPr/>
        </p:nvSpPr>
        <p:spPr>
          <a:xfrm>
            <a:off x="712324" y="1645053"/>
            <a:ext cx="4904403" cy="2066431"/>
          </a:xfrm>
          <a:prstGeom prst="rect">
            <a:avLst/>
          </a:prstGeom>
          <a:noFill/>
          <a:ln>
            <a:noFill/>
          </a:ln>
        </p:spPr>
        <p:txBody>
          <a:bodyPr anchorCtr="0" anchor="t" bIns="0" lIns="0" spcFirstLastPara="1" rIns="0" wrap="square" tIns="0">
            <a:spAutoFit/>
          </a:bodyPr>
          <a:lstStyle/>
          <a:p>
            <a:pPr indent="0" lvl="0" marL="0" marR="0" rtl="0" algn="l">
              <a:lnSpc>
                <a:spcPct val="107000"/>
              </a:lnSpc>
              <a:spcBef>
                <a:spcPts val="0"/>
              </a:spcBef>
              <a:spcAft>
                <a:spcPts val="0"/>
              </a:spcAft>
              <a:buNone/>
            </a:pPr>
            <a:r>
              <a:rPr b="0" i="0" lang="en" sz="1400" u="none" cap="none" strike="noStrike">
                <a:solidFill>
                  <a:schemeClr val="dk1"/>
                </a:solidFill>
                <a:latin typeface="Calibri"/>
                <a:ea typeface="Calibri"/>
                <a:cs typeface="Calibri"/>
                <a:sym typeface="Calibri"/>
              </a:rPr>
              <a:t>The EDA uncovered top insights such as the following:</a:t>
            </a:r>
            <a:endParaRPr b="0" i="0" sz="1400" u="none" cap="none" strike="noStrike">
              <a:solidFill>
                <a:schemeClr val="dk1"/>
              </a:solidFill>
              <a:latin typeface="Calibri"/>
              <a:ea typeface="Calibri"/>
              <a:cs typeface="Calibri"/>
              <a:sym typeface="Calibri"/>
            </a:endParaRPr>
          </a:p>
          <a:p>
            <a:pPr indent="-254000" lvl="0" marL="254000" marR="0" rtl="0" algn="l">
              <a:lnSpc>
                <a:spcPct val="107000"/>
              </a:lnSpc>
              <a:spcBef>
                <a:spcPts val="600"/>
              </a:spcBef>
              <a:spcAft>
                <a:spcPts val="0"/>
              </a:spcAft>
              <a:buClr>
                <a:schemeClr val="dk1"/>
              </a:buClr>
              <a:buSzPts val="1400"/>
              <a:buFont typeface="Noto Sans Symbols"/>
              <a:buChar char="❑"/>
            </a:pPr>
            <a:r>
              <a:rPr b="0" i="0" lang="en" sz="1400" u="none" cap="none" strike="noStrike">
                <a:solidFill>
                  <a:schemeClr val="dk1"/>
                </a:solidFill>
                <a:latin typeface="Calibri"/>
                <a:ea typeface="Calibri"/>
                <a:cs typeface="Calibri"/>
                <a:sym typeface="Calibri"/>
              </a:rPr>
              <a:t>USA has the highest number of confirmed cases.</a:t>
            </a:r>
            <a:endParaRPr sz="1100"/>
          </a:p>
          <a:p>
            <a:pPr indent="-254000" lvl="0" marL="254000" marR="0" rtl="0" algn="l">
              <a:lnSpc>
                <a:spcPct val="107000"/>
              </a:lnSpc>
              <a:spcBef>
                <a:spcPts val="0"/>
              </a:spcBef>
              <a:spcAft>
                <a:spcPts val="0"/>
              </a:spcAft>
              <a:buClr>
                <a:schemeClr val="dk1"/>
              </a:buClr>
              <a:buSzPts val="1400"/>
              <a:buFont typeface="Noto Sans Symbols"/>
              <a:buChar char="❑"/>
            </a:pPr>
            <a:r>
              <a:rPr b="0" i="0" lang="en" sz="1400" u="none" cap="none" strike="noStrike">
                <a:solidFill>
                  <a:schemeClr val="dk1"/>
                </a:solidFill>
                <a:latin typeface="Calibri"/>
                <a:ea typeface="Calibri"/>
                <a:cs typeface="Calibri"/>
                <a:sym typeface="Calibri"/>
              </a:rPr>
              <a:t>The Distribution of Daily Growth Rate of covid-19 confirmed cases lies between 0 and 10000.</a:t>
            </a:r>
            <a:endParaRPr sz="1100"/>
          </a:p>
          <a:p>
            <a:pPr indent="-254000" lvl="0" marL="254000" marR="0" rtl="0" algn="l">
              <a:lnSpc>
                <a:spcPct val="107000"/>
              </a:lnSpc>
              <a:spcBef>
                <a:spcPts val="0"/>
              </a:spcBef>
              <a:spcAft>
                <a:spcPts val="0"/>
              </a:spcAft>
              <a:buClr>
                <a:schemeClr val="dk1"/>
              </a:buClr>
              <a:buSzPts val="1400"/>
              <a:buFont typeface="Noto Sans Symbols"/>
              <a:buChar char="❑"/>
            </a:pPr>
            <a:r>
              <a:rPr b="0" i="0" lang="en" sz="1400" u="none" cap="none" strike="noStrike">
                <a:solidFill>
                  <a:schemeClr val="dk1"/>
                </a:solidFill>
                <a:latin typeface="Calibri"/>
                <a:ea typeface="Calibri"/>
                <a:cs typeface="Calibri"/>
                <a:sym typeface="Calibri"/>
              </a:rPr>
              <a:t>The highest distribution of cases per 100,000 of a country’s population is 100 cases to 100,000 population.</a:t>
            </a:r>
            <a:endParaRPr sz="1100"/>
          </a:p>
          <a:p>
            <a:pPr indent="-254000" lvl="0" marL="254000" marR="0" rtl="0" algn="l">
              <a:lnSpc>
                <a:spcPct val="107000"/>
              </a:lnSpc>
              <a:spcBef>
                <a:spcPts val="0"/>
              </a:spcBef>
              <a:spcAft>
                <a:spcPts val="0"/>
              </a:spcAft>
              <a:buClr>
                <a:schemeClr val="dk1"/>
              </a:buClr>
              <a:buSzPts val="1400"/>
              <a:buFont typeface="Noto Sans Symbols"/>
              <a:buChar char="❑"/>
            </a:pPr>
            <a:r>
              <a:rPr b="0" i="0" lang="en" sz="1400" u="none" cap="none" strike="noStrike">
                <a:solidFill>
                  <a:schemeClr val="dk1"/>
                </a:solidFill>
                <a:latin typeface="Calibri"/>
                <a:ea typeface="Calibri"/>
                <a:cs typeface="Calibri"/>
                <a:sym typeface="Calibri"/>
              </a:rPr>
              <a:t>The highest distribution of Mortality Ratio % is 1% of each confirmed cases with a high frequency of over 40. </a:t>
            </a:r>
            <a:endParaRPr sz="1100"/>
          </a:p>
          <a:p>
            <a:pPr indent="-254000" lvl="0" marL="254000" marR="0" rtl="0" algn="l">
              <a:lnSpc>
                <a:spcPct val="107000"/>
              </a:lnSpc>
              <a:spcBef>
                <a:spcPts val="0"/>
              </a:spcBef>
              <a:spcAft>
                <a:spcPts val="0"/>
              </a:spcAft>
              <a:buClr>
                <a:schemeClr val="dk1"/>
              </a:buClr>
              <a:buSzPts val="1400"/>
              <a:buFont typeface="Noto Sans Symbols"/>
              <a:buChar char="❑"/>
            </a:pPr>
            <a:r>
              <a:rPr b="0" i="0" lang="en" sz="1400" u="none" cap="none" strike="noStrike">
                <a:solidFill>
                  <a:schemeClr val="dk1"/>
                </a:solidFill>
                <a:latin typeface="Calibri"/>
                <a:ea typeface="Calibri"/>
                <a:cs typeface="Calibri"/>
                <a:sym typeface="Calibri"/>
              </a:rPr>
              <a:t>The country with the least confirmed cases is Fiji.</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9"/>
          <p:cNvSpPr txBox="1"/>
          <p:nvPr/>
        </p:nvSpPr>
        <p:spPr>
          <a:xfrm>
            <a:off x="4391611" y="740888"/>
            <a:ext cx="4238039" cy="151261"/>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sp>
        <p:nvSpPr>
          <p:cNvPr id="124" name="Google Shape;124;p19"/>
          <p:cNvSpPr/>
          <p:nvPr/>
        </p:nvSpPr>
        <p:spPr>
          <a:xfrm>
            <a:off x="1" y="0"/>
            <a:ext cx="1723603" cy="5143500"/>
          </a:xfrm>
          <a:prstGeom prst="rect">
            <a:avLst/>
          </a:prstGeom>
          <a:solidFill>
            <a:srgbClr val="C2E6F4"/>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5" name="Google Shape;125;p19"/>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26" name="Google Shape;126;p19"/>
          <p:cNvPicPr preferRelativeResize="0"/>
          <p:nvPr/>
        </p:nvPicPr>
        <p:blipFill rotWithShape="1">
          <a:blip r:embed="rId3">
            <a:alphaModFix/>
          </a:blip>
          <a:srcRect b="0" l="0" r="0" t="0"/>
          <a:stretch/>
        </p:blipFill>
        <p:spPr>
          <a:xfrm>
            <a:off x="1910469" y="146407"/>
            <a:ext cx="6981172" cy="491364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nvSpPr>
        <p:spPr>
          <a:xfrm>
            <a:off x="4391611" y="740888"/>
            <a:ext cx="4238039" cy="151261"/>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sp>
        <p:nvSpPr>
          <p:cNvPr id="132" name="Google Shape;132;p20"/>
          <p:cNvSpPr/>
          <p:nvPr/>
        </p:nvSpPr>
        <p:spPr>
          <a:xfrm>
            <a:off x="1" y="0"/>
            <a:ext cx="1723603" cy="5143500"/>
          </a:xfrm>
          <a:prstGeom prst="rect">
            <a:avLst/>
          </a:prstGeom>
          <a:solidFill>
            <a:srgbClr val="FCBFB8"/>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33" name="Google Shape;133;p20"/>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34" name="Google Shape;134;p20"/>
          <p:cNvPicPr preferRelativeResize="0"/>
          <p:nvPr/>
        </p:nvPicPr>
        <p:blipFill rotWithShape="1">
          <a:blip r:embed="rId3">
            <a:alphaModFix/>
          </a:blip>
          <a:srcRect b="0" l="0" r="0" t="0"/>
          <a:stretch/>
        </p:blipFill>
        <p:spPr>
          <a:xfrm>
            <a:off x="1851138" y="142554"/>
            <a:ext cx="7172140" cy="500094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nvSpPr>
        <p:spPr>
          <a:xfrm>
            <a:off x="4391611" y="740888"/>
            <a:ext cx="4238039" cy="151261"/>
          </a:xfrm>
          <a:prstGeom prst="rect">
            <a:avLst/>
          </a:prstGeom>
          <a:noFill/>
          <a:ln>
            <a:noFill/>
          </a:ln>
        </p:spPr>
        <p:txBody>
          <a:bodyPr anchorCtr="0" anchor="t" bIns="0" lIns="0" spcFirstLastPara="1" rIns="0" wrap="square" tIns="0">
            <a:spAutoFit/>
          </a:bodyPr>
          <a:lstStyle/>
          <a:p>
            <a:pPr indent="0" lvl="0" marL="0" marR="0" rtl="0" algn="r">
              <a:lnSpc>
                <a:spcPct val="150028"/>
              </a:lnSpc>
              <a:spcBef>
                <a:spcPts val="0"/>
              </a:spcBef>
              <a:spcAft>
                <a:spcPts val="0"/>
              </a:spcAft>
              <a:buNone/>
            </a:pPr>
            <a:r>
              <a:rPr b="0" i="0" lang="en" sz="1300" u="none" cap="none" strike="noStrike">
                <a:solidFill>
                  <a:srgbClr val="121715"/>
                </a:solidFill>
                <a:latin typeface="Raleway"/>
                <a:ea typeface="Raleway"/>
                <a:cs typeface="Raleway"/>
                <a:sym typeface="Raleway"/>
              </a:rPr>
              <a:t>.</a:t>
            </a:r>
            <a:endParaRPr sz="1100"/>
          </a:p>
        </p:txBody>
      </p:sp>
      <p:sp>
        <p:nvSpPr>
          <p:cNvPr id="140" name="Google Shape;140;p21"/>
          <p:cNvSpPr/>
          <p:nvPr/>
        </p:nvSpPr>
        <p:spPr>
          <a:xfrm>
            <a:off x="1" y="0"/>
            <a:ext cx="1723603" cy="5143500"/>
          </a:xfrm>
          <a:prstGeom prst="rect">
            <a:avLst/>
          </a:prstGeom>
          <a:solidFill>
            <a:srgbClr val="C2E6F4"/>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41" name="Google Shape;141;p21"/>
          <p:cNvSpPr/>
          <p:nvPr/>
        </p:nvSpPr>
        <p:spPr>
          <a:xfrm>
            <a:off x="920013" y="514350"/>
            <a:ext cx="11113" cy="4114800"/>
          </a:xfrm>
          <a:prstGeom prst="rect">
            <a:avLst/>
          </a:prstGeom>
          <a:solidFill>
            <a:srgbClr val="C0DBD0"/>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42" name="Google Shape;142;p21"/>
          <p:cNvPicPr preferRelativeResize="0"/>
          <p:nvPr/>
        </p:nvPicPr>
        <p:blipFill rotWithShape="1">
          <a:blip r:embed="rId3">
            <a:alphaModFix/>
          </a:blip>
          <a:srcRect b="0" l="0" r="0" t="0"/>
          <a:stretch/>
        </p:blipFill>
        <p:spPr>
          <a:xfrm>
            <a:off x="1869118" y="192641"/>
            <a:ext cx="7169573" cy="47026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